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24" r:id="rId3"/>
    <p:sldMasterId id="2147483736" r:id="rId4"/>
    <p:sldMasterId id="2147483747" r:id="rId5"/>
    <p:sldMasterId id="2147483758" r:id="rId6"/>
    <p:sldMasterId id="2147483769" r:id="rId7"/>
    <p:sldMasterId id="2147483780" r:id="rId8"/>
  </p:sldMasterIdLst>
  <p:notesMasterIdLst>
    <p:notesMasterId r:id="rId54"/>
  </p:notesMasterIdLst>
  <p:handoutMasterIdLst>
    <p:handoutMasterId r:id="rId55"/>
  </p:handoutMasterIdLst>
  <p:sldIdLst>
    <p:sldId id="257" r:id="rId9"/>
    <p:sldId id="259" r:id="rId10"/>
    <p:sldId id="262" r:id="rId11"/>
    <p:sldId id="344" r:id="rId12"/>
    <p:sldId id="316" r:id="rId13"/>
    <p:sldId id="348" r:id="rId14"/>
    <p:sldId id="318" r:id="rId15"/>
    <p:sldId id="319" r:id="rId16"/>
    <p:sldId id="345" r:id="rId17"/>
    <p:sldId id="321" r:id="rId18"/>
    <p:sldId id="265" r:id="rId19"/>
    <p:sldId id="267" r:id="rId20"/>
    <p:sldId id="268" r:id="rId21"/>
    <p:sldId id="269" r:id="rId22"/>
    <p:sldId id="270" r:id="rId23"/>
    <p:sldId id="271" r:id="rId24"/>
    <p:sldId id="314" r:id="rId25"/>
    <p:sldId id="349" r:id="rId26"/>
    <p:sldId id="275" r:id="rId27"/>
    <p:sldId id="277" r:id="rId28"/>
    <p:sldId id="279" r:id="rId29"/>
    <p:sldId id="323" r:id="rId30"/>
    <p:sldId id="281" r:id="rId31"/>
    <p:sldId id="282" r:id="rId32"/>
    <p:sldId id="350" r:id="rId33"/>
    <p:sldId id="284" r:id="rId34"/>
    <p:sldId id="285" r:id="rId35"/>
    <p:sldId id="324" r:id="rId36"/>
    <p:sldId id="346" r:id="rId37"/>
    <p:sldId id="287" r:id="rId38"/>
    <p:sldId id="288" r:id="rId39"/>
    <p:sldId id="289" r:id="rId40"/>
    <p:sldId id="290" r:id="rId41"/>
    <p:sldId id="325" r:id="rId42"/>
    <p:sldId id="326" r:id="rId43"/>
    <p:sldId id="347" r:id="rId44"/>
    <p:sldId id="333" r:id="rId45"/>
    <p:sldId id="334" r:id="rId46"/>
    <p:sldId id="341" r:id="rId47"/>
    <p:sldId id="330" r:id="rId48"/>
    <p:sldId id="307" r:id="rId49"/>
    <p:sldId id="308" r:id="rId50"/>
    <p:sldId id="309" r:id="rId51"/>
    <p:sldId id="313" r:id="rId52"/>
    <p:sldId id="311" r:id="rId53"/>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660"/>
  </p:normalViewPr>
  <p:slideViewPr>
    <p:cSldViewPr>
      <p:cViewPr varScale="1">
        <p:scale>
          <a:sx n="73" d="100"/>
          <a:sy n="73" d="100"/>
        </p:scale>
        <p:origin x="-444" y="-102"/>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484" y="-78"/>
      </p:cViewPr>
      <p:guideLst>
        <p:guide orient="horz" pos="2958"/>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110" tIns="47055" rIns="94110" bIns="47055"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110" tIns="47055" rIns="94110" bIns="47055" rtlCol="0"/>
          <a:lstStyle>
            <a:lvl1pPr algn="r" fontAlgn="auto">
              <a:spcBef>
                <a:spcPts val="0"/>
              </a:spcBef>
              <a:spcAft>
                <a:spcPts val="0"/>
              </a:spcAft>
              <a:defRPr sz="1200" smtClean="0">
                <a:latin typeface="+mn-lt"/>
                <a:cs typeface="+mn-cs"/>
              </a:defRPr>
            </a:lvl1pPr>
          </a:lstStyle>
          <a:p>
            <a:pPr>
              <a:defRPr/>
            </a:pPr>
            <a:fld id="{54726C19-3BF6-4750-B21E-2C8746F629BD}" type="datetimeFigureOut">
              <a:rPr lang="en-US"/>
              <a:pPr>
                <a:defRPr/>
              </a:pPr>
              <a:t>2/26/2011</a:t>
            </a:fld>
            <a:endParaRPr lang="en-US"/>
          </a:p>
        </p:txBody>
      </p:sp>
      <p:sp>
        <p:nvSpPr>
          <p:cNvPr id="4" name="Footer Placeholder 3"/>
          <p:cNvSpPr>
            <a:spLocks noGrp="1"/>
          </p:cNvSpPr>
          <p:nvPr>
            <p:ph type="ftr" sz="quarter" idx="2"/>
          </p:nvPr>
        </p:nvSpPr>
        <p:spPr>
          <a:xfrm>
            <a:off x="0" y="8921750"/>
            <a:ext cx="3067050" cy="469900"/>
          </a:xfrm>
          <a:prstGeom prst="rect">
            <a:avLst/>
          </a:prstGeom>
        </p:spPr>
        <p:txBody>
          <a:bodyPr vert="horz" lIns="94110" tIns="47055" rIns="94110" bIns="47055"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921750"/>
            <a:ext cx="3067050" cy="469900"/>
          </a:xfrm>
          <a:prstGeom prst="rect">
            <a:avLst/>
          </a:prstGeom>
        </p:spPr>
        <p:txBody>
          <a:bodyPr vert="horz" lIns="94110" tIns="47055" rIns="94110" bIns="47055" rtlCol="0" anchor="b"/>
          <a:lstStyle>
            <a:lvl1pPr algn="r" fontAlgn="auto">
              <a:spcBef>
                <a:spcPts val="0"/>
              </a:spcBef>
              <a:spcAft>
                <a:spcPts val="0"/>
              </a:spcAft>
              <a:defRPr sz="1200" smtClean="0">
                <a:latin typeface="+mn-lt"/>
                <a:cs typeface="+mn-cs"/>
              </a:defRPr>
            </a:lvl1pPr>
          </a:lstStyle>
          <a:p>
            <a:pPr>
              <a:defRPr/>
            </a:pPr>
            <a:fld id="{140C0635-030E-4760-AB38-1FBB911F58CC}" type="slidenum">
              <a:rPr lang="en-US"/>
              <a:pPr>
                <a:defRPr/>
              </a:pPr>
              <a:t>‹#›</a:t>
            </a:fld>
            <a:endParaRPr lang="en-US"/>
          </a:p>
        </p:txBody>
      </p:sp>
    </p:spTree>
    <p:extLst>
      <p:ext uri="{BB962C8B-B14F-4D97-AF65-F5344CB8AC3E}">
        <p14:creationId xmlns:p14="http://schemas.microsoft.com/office/powerpoint/2010/main" val="112534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110" tIns="47055" rIns="94110" bIns="47055"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4110" tIns="47055" rIns="94110" bIns="47055" rtlCol="0"/>
          <a:lstStyle>
            <a:lvl1pPr algn="r" fontAlgn="auto">
              <a:spcBef>
                <a:spcPts val="0"/>
              </a:spcBef>
              <a:spcAft>
                <a:spcPts val="0"/>
              </a:spcAft>
              <a:defRPr sz="1200" smtClean="0">
                <a:latin typeface="+mn-lt"/>
                <a:cs typeface="+mn-cs"/>
              </a:defRPr>
            </a:lvl1pPr>
          </a:lstStyle>
          <a:p>
            <a:pPr>
              <a:defRPr/>
            </a:pPr>
            <a:fld id="{F9CE6C98-C334-4BA2-853E-8E0B3226FC3B}" type="datetimeFigureOut">
              <a:rPr lang="en-US"/>
              <a:pPr>
                <a:defRPr/>
              </a:pPr>
              <a:t>2/26/2011</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pPr lvl="0"/>
            <a:endParaRPr lang="en-US" noProof="0" smtClean="0"/>
          </a:p>
        </p:txBody>
      </p:sp>
      <p:sp>
        <p:nvSpPr>
          <p:cNvPr id="5" name="Notes Placeholder 4"/>
          <p:cNvSpPr>
            <a:spLocks noGrp="1"/>
          </p:cNvSpPr>
          <p:nvPr>
            <p:ph type="body" sz="quarter" idx="3"/>
          </p:nvPr>
        </p:nvSpPr>
        <p:spPr>
          <a:xfrm>
            <a:off x="708025" y="4462463"/>
            <a:ext cx="5661025" cy="4225925"/>
          </a:xfrm>
          <a:prstGeom prst="rect">
            <a:avLst/>
          </a:prstGeom>
        </p:spPr>
        <p:txBody>
          <a:bodyPr vert="horz" lIns="94110" tIns="47055" rIns="94110" bIns="4705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21750"/>
            <a:ext cx="3067050" cy="469900"/>
          </a:xfrm>
          <a:prstGeom prst="rect">
            <a:avLst/>
          </a:prstGeom>
        </p:spPr>
        <p:txBody>
          <a:bodyPr vert="horz" lIns="94110" tIns="47055" rIns="94110" bIns="47055"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921750"/>
            <a:ext cx="3067050" cy="469900"/>
          </a:xfrm>
          <a:prstGeom prst="rect">
            <a:avLst/>
          </a:prstGeom>
        </p:spPr>
        <p:txBody>
          <a:bodyPr vert="horz" lIns="94110" tIns="47055" rIns="94110" bIns="47055" rtlCol="0" anchor="b"/>
          <a:lstStyle>
            <a:lvl1pPr algn="r" fontAlgn="auto">
              <a:spcBef>
                <a:spcPts val="0"/>
              </a:spcBef>
              <a:spcAft>
                <a:spcPts val="0"/>
              </a:spcAft>
              <a:defRPr sz="1200" smtClean="0">
                <a:latin typeface="+mn-lt"/>
                <a:cs typeface="+mn-cs"/>
              </a:defRPr>
            </a:lvl1pPr>
          </a:lstStyle>
          <a:p>
            <a:pPr>
              <a:defRPr/>
            </a:pPr>
            <a:fld id="{391D5A92-1D1C-497D-9017-BEEA68817312}" type="slidenum">
              <a:rPr lang="en-US"/>
              <a:pPr>
                <a:defRPr/>
              </a:pPr>
              <a:t>‹#›</a:t>
            </a:fld>
            <a:endParaRPr lang="en-US"/>
          </a:p>
        </p:txBody>
      </p:sp>
    </p:spTree>
    <p:extLst>
      <p:ext uri="{BB962C8B-B14F-4D97-AF65-F5344CB8AC3E}">
        <p14:creationId xmlns:p14="http://schemas.microsoft.com/office/powerpoint/2010/main" val="13439730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B648D5F5-0C49-4E85-B958-8E6EB25DBDD0}" type="slidenum">
              <a:rPr lang="en-US">
                <a:solidFill>
                  <a:srgbClr val="000052"/>
                </a:solidFill>
                <a:latin typeface="Arial" pitchFamily="34" charset="0"/>
              </a:rPr>
              <a:pPr eaLnBrk="0" fontAlgn="base" hangingPunct="0">
                <a:spcBef>
                  <a:spcPct val="0"/>
                </a:spcBef>
                <a:spcAft>
                  <a:spcPct val="0"/>
                </a:spcAft>
              </a:pPr>
              <a:t>1</a:t>
            </a:fld>
            <a:endParaRPr lang="en-US">
              <a:solidFill>
                <a:srgbClr val="000052"/>
              </a:solidFill>
              <a:latin typeface="Arial"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800">
              <a:spcBef>
                <a:spcPct val="0"/>
              </a:spcBef>
            </a:pP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cs typeface="Times New Roman" pitchFamily="18" charset="0"/>
                <a:sym typeface="Times New Roman" pitchFamily="18" charset="0"/>
              </a:rPr>
              <a:t>. </a:t>
            </a:r>
            <a:endParaRPr lang="en-US" sz="105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18</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18</a:t>
            </a:fld>
            <a:endParaRPr lang="en-US" sz="1200">
              <a:solidFill>
                <a:prstClr val="black"/>
              </a:solidFill>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2F814D33-7C26-4CBF-BC28-C8EC33602877}" type="slidenum">
              <a:rPr lang="en-US">
                <a:solidFill>
                  <a:srgbClr val="000052"/>
                </a:solidFill>
                <a:latin typeface="Arial" pitchFamily="34" charset="0"/>
              </a:rPr>
              <a:pPr eaLnBrk="0" fontAlgn="base" hangingPunct="0">
                <a:spcBef>
                  <a:spcPct val="0"/>
                </a:spcBef>
                <a:spcAft>
                  <a:spcPct val="0"/>
                </a:spcAft>
              </a:pPr>
              <a:t>19</a:t>
            </a:fld>
            <a:endParaRPr lang="en-US">
              <a:solidFill>
                <a:srgbClr val="000052"/>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82650" lvl="3">
              <a:spcBef>
                <a:spcPct val="0"/>
              </a:spcBef>
              <a:spcAft>
                <a:spcPct val="35000"/>
              </a:spcAft>
            </a:pPr>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500" smtClean="0">
              <a:latin typeface="Arial" pitchFamily="34" charset="0"/>
            </a:endParaRPr>
          </a:p>
          <a:p>
            <a:pPr>
              <a:spcBef>
                <a:spcPct val="0"/>
              </a:spcBef>
            </a:pPr>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25</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25</a:t>
            </a:fld>
            <a:endParaRPr lang="en-US" sz="1200">
              <a:solidFill>
                <a:prstClr val="black"/>
              </a:solidFill>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D09B24E8-A960-44B2-89B3-6A2BF1773DE8}" type="slidenum">
              <a:rPr lang="en-US">
                <a:solidFill>
                  <a:srgbClr val="000052"/>
                </a:solidFill>
                <a:latin typeface="Arial" pitchFamily="34" charset="0"/>
              </a:rPr>
              <a:pPr eaLnBrk="0" fontAlgn="base" hangingPunct="0">
                <a:spcBef>
                  <a:spcPct val="0"/>
                </a:spcBef>
                <a:spcAft>
                  <a:spcPct val="0"/>
                </a:spcAft>
              </a:pPr>
              <a:t>2</a:t>
            </a:fld>
            <a:endParaRPr lang="en-US">
              <a:solidFill>
                <a:srgbClr val="000052"/>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50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29</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29</a:t>
            </a:fld>
            <a:endParaRPr lang="en-US" sz="1200">
              <a:solidFill>
                <a:prstClr val="black"/>
              </a:solidFill>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96" tIns="46550" rIns="93096" bIns="46550" numCol="1" anchor="t" anchorCtr="0" compatLnSpc="1">
            <a:prstTxWarp prst="textNoShape">
              <a:avLst/>
            </a:prstTxWarp>
          </a:bodyPr>
          <a:lstStyle/>
          <a:p>
            <a:pPr>
              <a:spcBef>
                <a:spcPct val="0"/>
              </a:spcBef>
            </a:pPr>
            <a:endParaRPr lang="en-US" dirty="0" smtClean="0">
              <a:latin typeface="Arial" pitchFamily="34" charset="0"/>
            </a:endParaRPr>
          </a:p>
          <a:p>
            <a:pPr>
              <a:spcBef>
                <a:spcPct val="0"/>
              </a:spcBef>
            </a:pPr>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096" tIns="46550" rIns="93096" bIns="46550"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36</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36</a:t>
            </a:fld>
            <a:endParaRPr lang="en-US" sz="1200">
              <a:solidFill>
                <a:prstClr val="black"/>
              </a:solidFill>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2BB0A9-83BD-4D6F-B7F9-62279C22379D}" type="slidenum">
              <a:rPr lang="en-US"/>
              <a:pPr fontAlgn="base">
                <a:spcBef>
                  <a:spcPct val="0"/>
                </a:spcBef>
                <a:spcAft>
                  <a:spcPct val="0"/>
                </a:spcAft>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2BB0A9-83BD-4D6F-B7F9-62279C22379D}" type="slidenum">
              <a:rPr lang="en-US"/>
              <a:pPr fontAlgn="base">
                <a:spcBef>
                  <a:spcPct val="0"/>
                </a:spcBef>
                <a:spcAft>
                  <a:spcPct val="0"/>
                </a:spcAft>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97284" name="Slide Number Placeholder 3"/>
          <p:cNvSpPr txBox="1">
            <a:spLocks noGrp="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97" tIns="47049" rIns="94097" bIns="4704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198670F-FFBB-4B71-81ED-BBE1E2CA75D6}" type="slidenum">
              <a:rPr lang="en-US" sz="1300" b="1">
                <a:latin typeface="Arial" pitchFamily="34" charset="0"/>
              </a:rPr>
              <a:pPr algn="r"/>
              <a:t>44</a:t>
            </a:fld>
            <a:endParaRPr lang="en-US" sz="1300" b="1">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738">
              <a:defRPr>
                <a:solidFill>
                  <a:schemeClr val="tx1"/>
                </a:solidFill>
                <a:latin typeface="Calibri" pitchFamily="34" charset="0"/>
              </a:defRPr>
            </a:lvl1pPr>
            <a:lvl2pPr marL="742950" indent="-285750" defTabSz="947738">
              <a:defRPr>
                <a:solidFill>
                  <a:schemeClr val="tx1"/>
                </a:solidFill>
                <a:latin typeface="Calibri" pitchFamily="34" charset="0"/>
              </a:defRPr>
            </a:lvl2pPr>
            <a:lvl3pPr marL="1143000" indent="-228600" defTabSz="947738">
              <a:defRPr>
                <a:solidFill>
                  <a:schemeClr val="tx1"/>
                </a:solidFill>
                <a:latin typeface="Calibri" pitchFamily="34" charset="0"/>
              </a:defRPr>
            </a:lvl3pPr>
            <a:lvl4pPr marL="1600200" indent="-228600" defTabSz="947738">
              <a:defRPr>
                <a:solidFill>
                  <a:schemeClr val="tx1"/>
                </a:solidFill>
                <a:latin typeface="Calibri" pitchFamily="34" charset="0"/>
              </a:defRPr>
            </a:lvl4pPr>
            <a:lvl5pPr marL="2057400" indent="-228600" defTabSz="947738">
              <a:defRPr>
                <a:solidFill>
                  <a:schemeClr val="tx1"/>
                </a:solidFill>
                <a:latin typeface="Calibri" pitchFamily="34" charset="0"/>
              </a:defRPr>
            </a:lvl5pPr>
            <a:lvl6pPr marL="2514600" indent="-228600" defTabSz="947738" fontAlgn="base">
              <a:spcBef>
                <a:spcPct val="0"/>
              </a:spcBef>
              <a:spcAft>
                <a:spcPct val="0"/>
              </a:spcAft>
              <a:defRPr>
                <a:solidFill>
                  <a:schemeClr val="tx1"/>
                </a:solidFill>
                <a:latin typeface="Calibri" pitchFamily="34" charset="0"/>
              </a:defRPr>
            </a:lvl6pPr>
            <a:lvl7pPr marL="2971800" indent="-228600" defTabSz="947738" fontAlgn="base">
              <a:spcBef>
                <a:spcPct val="0"/>
              </a:spcBef>
              <a:spcAft>
                <a:spcPct val="0"/>
              </a:spcAft>
              <a:defRPr>
                <a:solidFill>
                  <a:schemeClr val="tx1"/>
                </a:solidFill>
                <a:latin typeface="Calibri" pitchFamily="34" charset="0"/>
              </a:defRPr>
            </a:lvl7pPr>
            <a:lvl8pPr marL="3429000" indent="-228600" defTabSz="947738" fontAlgn="base">
              <a:spcBef>
                <a:spcPct val="0"/>
              </a:spcBef>
              <a:spcAft>
                <a:spcPct val="0"/>
              </a:spcAft>
              <a:defRPr>
                <a:solidFill>
                  <a:schemeClr val="tx1"/>
                </a:solidFill>
                <a:latin typeface="Calibri" pitchFamily="34" charset="0"/>
              </a:defRPr>
            </a:lvl8pPr>
            <a:lvl9pPr marL="3886200" indent="-228600" defTabSz="9477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5497E5-3BE9-44B1-AB16-380226BBFB83}" type="slidenum">
              <a:rPr lang="en-US">
                <a:latin typeface="Arial" pitchFamily="34" charset="0"/>
              </a:rPr>
              <a:pPr fontAlgn="base">
                <a:spcBef>
                  <a:spcPct val="0"/>
                </a:spcBef>
                <a:spcAft>
                  <a:spcPct val="0"/>
                </a:spcAft>
              </a:pPr>
              <a:t>45</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72708" name="Slide Number Placeholder 3"/>
          <p:cNvSpPr txBox="1">
            <a:spLocks noGrp="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97" tIns="47049" rIns="94097" bIns="4704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8941922-9D15-410B-81CC-FA1FA08960EB}" type="slidenum">
              <a:rPr lang="en-US" sz="1300" b="1">
                <a:latin typeface="Arial" pitchFamily="34" charset="0"/>
              </a:rPr>
              <a:pPr algn="r"/>
              <a:t>3</a:t>
            </a:fld>
            <a:endParaRPr lang="en-US" sz="1300" b="1">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4</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4</a:t>
            </a:fld>
            <a:endParaRPr lang="en-US" sz="1200">
              <a:solidFill>
                <a:prstClr val="black"/>
              </a:solidFill>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6</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6</a:t>
            </a:fld>
            <a:endParaRPr lang="en-US" sz="1200">
              <a:solidFill>
                <a:prstClr val="black"/>
              </a:solidFill>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94FD8E39-F6B1-428A-A153-9AC01C136A69}" type="slidenum">
              <a:rPr lang="en-US">
                <a:solidFill>
                  <a:prstClr val="black"/>
                </a:solidFill>
                <a:latin typeface="Arial" charset="0"/>
              </a:rPr>
              <a:pPr/>
              <a:t>9</a:t>
            </a:fld>
            <a:endParaRPr lang="en-US">
              <a:solidFill>
                <a:prstClr val="black"/>
              </a:solidFill>
              <a:latin typeface="Arial" charset="0"/>
            </a:endParaRPr>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endParaRPr lang="en-US" i="1" dirty="0" smtClean="0">
              <a:solidFill>
                <a:srgbClr val="0070C0"/>
              </a:solidFill>
              <a:latin typeface="Segoe"/>
            </a:endParaRPr>
          </a:p>
        </p:txBody>
      </p:sp>
      <p:sp>
        <p:nvSpPr>
          <p:cNvPr id="58372" name="Footer Placeholder 3"/>
          <p:cNvSpPr txBox="1">
            <a:spLocks noGrp="1"/>
          </p:cNvSpPr>
          <p:nvPr/>
        </p:nvSpPr>
        <p:spPr bwMode="auto">
          <a:xfrm>
            <a:off x="0" y="8921946"/>
            <a:ext cx="3066733" cy="469662"/>
          </a:xfrm>
          <a:prstGeom prst="rect">
            <a:avLst/>
          </a:prstGeom>
          <a:noFill/>
          <a:ln w="9525">
            <a:noFill/>
            <a:miter lim="800000"/>
            <a:headEnd/>
            <a:tailEnd/>
          </a:ln>
        </p:spPr>
        <p:txBody>
          <a:bodyPr lIns="94110" tIns="47055" rIns="94110" bIns="47055" anchor="b"/>
          <a:lstStyle/>
          <a:p>
            <a:pPr defTabSz="939467"/>
            <a:r>
              <a:rPr lang="en-US" sz="1200">
                <a:solidFill>
                  <a:prstClr val="black"/>
                </a:solidFill>
                <a:latin typeface="Segoe"/>
                <a:ea typeface="ＭＳ Ｐゴシック"/>
                <a:cs typeface="ＭＳ Ｐゴシック"/>
              </a:rPr>
              <a:t>© 2008 Sunergos LLC. All rights reserved.</a:t>
            </a:r>
          </a:p>
        </p:txBody>
      </p:sp>
      <p:sp>
        <p:nvSpPr>
          <p:cNvPr id="58373" name="Slide Number Placeholder 4"/>
          <p:cNvSpPr txBox="1">
            <a:spLocks noGrp="1"/>
          </p:cNvSpPr>
          <p:nvPr/>
        </p:nvSpPr>
        <p:spPr bwMode="auto">
          <a:xfrm>
            <a:off x="4008705" y="8921946"/>
            <a:ext cx="3066733" cy="469662"/>
          </a:xfrm>
          <a:prstGeom prst="rect">
            <a:avLst/>
          </a:prstGeom>
          <a:noFill/>
          <a:ln w="9525">
            <a:noFill/>
            <a:miter lim="800000"/>
            <a:headEnd/>
            <a:tailEnd/>
          </a:ln>
        </p:spPr>
        <p:txBody>
          <a:bodyPr lIns="94110" tIns="47055" rIns="94110" bIns="47055" anchor="b"/>
          <a:lstStyle/>
          <a:p>
            <a:pPr algn="r"/>
            <a:fld id="{256F3C8C-ACD3-40B2-B4FE-9EA004E9A442}" type="slidenum">
              <a:rPr lang="en-US" sz="1200">
                <a:solidFill>
                  <a:prstClr val="black"/>
                </a:solidFill>
                <a:ea typeface="ＭＳ Ｐゴシック"/>
                <a:cs typeface="ＭＳ Ｐゴシック"/>
              </a:rPr>
              <a:pPr algn="r"/>
              <a:t>9</a:t>
            </a:fld>
            <a:endParaRPr lang="en-US" sz="1200">
              <a:solidFill>
                <a:prstClr val="black"/>
              </a:solidFill>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9000">
              <a:spcBef>
                <a:spcPct val="0"/>
              </a:spcBef>
            </a:pP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pPr>
                <a:defRPr/>
              </a:pPr>
              <a:t>2/26/2011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pPr>
                <a:defRPr/>
              </a:pPr>
              <a:t>‹#›</a:t>
            </a:fld>
            <a:endParaRPr lang="en-US"/>
          </a:p>
        </p:txBody>
      </p:sp>
    </p:spTree>
    <p:extLst>
      <p:ext uri="{BB962C8B-B14F-4D97-AF65-F5344CB8AC3E}">
        <p14:creationId xmlns:p14="http://schemas.microsoft.com/office/powerpoint/2010/main" val="1253967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246910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36367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1584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142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6731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0192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839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52499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51851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8299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pPr>
                <a:defRPr/>
              </a:pPr>
              <a:t>2/26/2011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pPr>
                <a:defRPr/>
              </a:pPr>
              <a:t>‹#›</a:t>
            </a:fld>
            <a:endParaRPr lang="en-US"/>
          </a:p>
        </p:txBody>
      </p:sp>
    </p:spTree>
    <p:extLst>
      <p:ext uri="{BB962C8B-B14F-4D97-AF65-F5344CB8AC3E}">
        <p14:creationId xmlns:p14="http://schemas.microsoft.com/office/powerpoint/2010/main" val="4267496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5439261"/>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3269171"/>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11186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52312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21414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30043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35846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7867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19287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4410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pPr>
                <a:defRPr/>
              </a:pPr>
              <a:t>2/26/2011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pPr>
                <a:defRPr/>
              </a:pPr>
              <a:t>‹#›</a:t>
            </a:fld>
            <a:endParaRPr lang="en-US"/>
          </a:p>
        </p:txBody>
      </p:sp>
    </p:spTree>
    <p:extLst>
      <p:ext uri="{BB962C8B-B14F-4D97-AF65-F5344CB8AC3E}">
        <p14:creationId xmlns:p14="http://schemas.microsoft.com/office/powerpoint/2010/main" val="23973746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29452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92462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0165302"/>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787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06349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46546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5616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49512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50760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9713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pPr>
                <a:defRPr/>
              </a:pPr>
              <a:t>2/26/2011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pPr>
                <a:defRPr/>
              </a:pPr>
              <a:t>‹#›</a:t>
            </a:fld>
            <a:endParaRPr lang="en-US"/>
          </a:p>
        </p:txBody>
      </p:sp>
    </p:spTree>
    <p:extLst>
      <p:ext uri="{BB962C8B-B14F-4D97-AF65-F5344CB8AC3E}">
        <p14:creationId xmlns:p14="http://schemas.microsoft.com/office/powerpoint/2010/main" val="34148665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4437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72704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1232290"/>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16687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566854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08813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15875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33872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98052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3460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pPr>
                <a:defRPr/>
              </a:pPr>
              <a:t>2/26/2011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pPr>
                <a:defRPr/>
              </a:pPr>
              <a:t>‹#›</a:t>
            </a:fld>
            <a:endParaRPr lang="en-US"/>
          </a:p>
        </p:txBody>
      </p:sp>
    </p:spTree>
    <p:extLst>
      <p:ext uri="{BB962C8B-B14F-4D97-AF65-F5344CB8AC3E}">
        <p14:creationId xmlns:p14="http://schemas.microsoft.com/office/powerpoint/2010/main" val="397454318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208830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18996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1216068"/>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750904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4482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10163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5107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756475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33853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9686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pPr>
                <a:defRPr/>
              </a:pPr>
              <a:t>2/26/2011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pPr>
                <a:defRPr/>
              </a:pPr>
              <a:t>‹#›</a:t>
            </a:fld>
            <a:endParaRPr lang="en-US"/>
          </a:p>
        </p:txBody>
      </p:sp>
    </p:spTree>
    <p:extLst>
      <p:ext uri="{BB962C8B-B14F-4D97-AF65-F5344CB8AC3E}">
        <p14:creationId xmlns:p14="http://schemas.microsoft.com/office/powerpoint/2010/main" val="14477562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2239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94633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4229144"/>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5704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961359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096931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2188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07800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85286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13382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pPr>
                <a:defRPr/>
              </a:pPr>
              <a:t>2/26/2011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pPr>
                <a:defRPr/>
              </a:pPr>
              <a:t>‹#›</a:t>
            </a:fld>
            <a:endParaRPr lang="en-US"/>
          </a:p>
        </p:txBody>
      </p:sp>
    </p:spTree>
    <p:extLst>
      <p:ext uri="{BB962C8B-B14F-4D97-AF65-F5344CB8AC3E}">
        <p14:creationId xmlns:p14="http://schemas.microsoft.com/office/powerpoint/2010/main" val="354636537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2576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54711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2940294"/>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0DDC50-C7AB-4F21-A391-6ED43A3F8A7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493DB-31E6-4926-A0F7-1771E93A0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459851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F25AF-C8A9-474D-835E-D5E4BA0EAF8B}"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AFE7F6-E582-468C-A034-1004BAFBAA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92573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101FB-2C0E-4E7E-A7C6-8CAB02B4A8BD}"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9B9B86-711E-41AB-A95A-1DA8E973F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034305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2CE213-B953-4DE1-9F3C-FF4F142F1450}" type="datetimeFigureOut">
              <a:rPr lang="en-US">
                <a:solidFill>
                  <a:prstClr val="black">
                    <a:tint val="75000"/>
                  </a:prstClr>
                </a:solidFill>
              </a:rPr>
              <a:pPr>
                <a:defRPr/>
              </a:pPr>
              <a:t>2/26/2011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141757-3B8F-4061-BAF5-BBC3E5B1E3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12781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FD89E8-C367-40CB-8C05-C5CEA736E36A}" type="datetimeFigureOut">
              <a:rPr lang="en-US">
                <a:solidFill>
                  <a:prstClr val="black">
                    <a:tint val="75000"/>
                  </a:prstClr>
                </a:solidFill>
              </a:rPr>
              <a:pPr>
                <a:defRPr/>
              </a:pPr>
              <a:t>2/26/2011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F8B427-5441-4FF2-A8ED-64C536A20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1985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B3EA15-F131-464B-893B-1DA41669749F}" type="datetimeFigureOut">
              <a:rPr lang="en-US">
                <a:solidFill>
                  <a:prstClr val="black">
                    <a:tint val="75000"/>
                  </a:prstClr>
                </a:solidFill>
              </a:rPr>
              <a:pPr>
                <a:defRPr/>
              </a:pPr>
              <a:t>2/26/2011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708BA9-EB04-4425-9EE5-6B247D8B1F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10042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2202E5-5E83-4A7E-9BC0-D75B689BD6CC}" type="datetimeFigureOut">
              <a:rPr lang="en-US">
                <a:solidFill>
                  <a:prstClr val="black">
                    <a:tint val="75000"/>
                  </a:prstClr>
                </a:solidFill>
              </a:rPr>
              <a:pPr>
                <a:defRPr/>
              </a:pPr>
              <a:t>2/26/2011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7D252A-AAC3-4BAA-83D3-FBF675404D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5598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pPr>
                <a:defRPr/>
              </a:pPr>
              <a:t>2/26/2011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pPr>
                <a:defRPr/>
              </a:pPr>
              <a:t>‹#›</a:t>
            </a:fld>
            <a:endParaRPr lang="en-US"/>
          </a:p>
        </p:txBody>
      </p:sp>
    </p:spTree>
    <p:extLst>
      <p:ext uri="{BB962C8B-B14F-4D97-AF65-F5344CB8AC3E}">
        <p14:creationId xmlns:p14="http://schemas.microsoft.com/office/powerpoint/2010/main" val="190601730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25A05-B0F8-462E-A970-52C67E18065E}"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0FD19-1F28-476A-926D-8FE8371A3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947156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9464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41561" y="1347085"/>
            <a:ext cx="8428268" cy="5068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033123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B439A-85D7-4D19-B404-722DF165D463}" type="datetimeFigureOut">
              <a:rPr lang="en-US"/>
              <a:pPr>
                <a:defRPr/>
              </a:pPr>
              <a:t>2/26/2011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8C55B-0724-430C-AE88-560214068CA0}" type="slidenum">
              <a:rPr lang="en-US"/>
              <a:pPr>
                <a:defRPr/>
              </a:pPr>
              <a:t>‹#›</a:t>
            </a:fld>
            <a:endParaRPr lang="en-US"/>
          </a:p>
        </p:txBody>
      </p:sp>
    </p:spTree>
    <p:extLst>
      <p:ext uri="{BB962C8B-B14F-4D97-AF65-F5344CB8AC3E}">
        <p14:creationId xmlns:p14="http://schemas.microsoft.com/office/powerpoint/2010/main" val="1607903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pPr>
                <a:defRPr/>
              </a:pPr>
              <a:t>2/26/2011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7" r:id="rId8"/>
    <p:sldLayoutId id="2147483698" r:id="rId9"/>
    <p:sldLayoutId id="2147483700"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10951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664240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5356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05305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55393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267286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4D0416-E17B-434C-9116-560DC6E1D8BA}" type="datetimeFigureOut">
              <a:rPr lang="en-US">
                <a:solidFill>
                  <a:prstClr val="black">
                    <a:tint val="75000"/>
                  </a:prstClr>
                </a:solidFill>
              </a:rPr>
              <a:pPr>
                <a:defRPr/>
              </a:pPr>
              <a:t>2/26/2011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514067C-0390-4BE7-8851-A918F3ACF0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318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srn.com/abstract=92062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srn.com/abstract=920623" TargetMode="External"/><Relationship Id="rId4" Type="http://schemas.openxmlformats.org/officeDocument/2006/relationships/hyperlink" Target="http://www.maa.org/devlin/devlin_9_0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733425" y="3714750"/>
            <a:ext cx="5133975" cy="2076450"/>
          </a:xfrm>
        </p:spPr>
        <p:txBody>
          <a:bodyPr rtlCol="0">
            <a:normAutofit/>
          </a:bodyPr>
          <a:lstStyle/>
          <a:p>
            <a:pPr algn="l" fontAlgn="auto">
              <a:spcBef>
                <a:spcPct val="0"/>
              </a:spcBef>
              <a:spcAft>
                <a:spcPts val="0"/>
              </a:spcAft>
              <a:defRPr/>
            </a:pPr>
            <a:r>
              <a:rPr lang="en-US" sz="2000" dirty="0" smtClean="0">
                <a:solidFill>
                  <a:schemeClr val="tx1"/>
                </a:solidFill>
                <a:latin typeface="+mj-lt"/>
              </a:rPr>
              <a:t>David Hefner</a:t>
            </a:r>
            <a:r>
              <a:rPr lang="en-US" sz="2000" dirty="0" smtClean="0">
                <a:solidFill>
                  <a:schemeClr val="tx1"/>
                </a:solidFill>
                <a:latin typeface="Arial Narrow" pitchFamily="34" charset="0"/>
              </a:rPr>
              <a:t> </a:t>
            </a:r>
          </a:p>
          <a:p>
            <a:pPr algn="l" fontAlgn="auto">
              <a:spcBef>
                <a:spcPct val="0"/>
              </a:spcBef>
              <a:spcAft>
                <a:spcPts val="0"/>
              </a:spcAft>
              <a:defRPr/>
            </a:pPr>
            <a:r>
              <a:rPr lang="en-US" sz="2000" dirty="0" smtClean="0">
                <a:solidFill>
                  <a:schemeClr val="tx1"/>
                </a:solidFill>
                <a:latin typeface="Arial Narrow" pitchFamily="34" charset="0"/>
              </a:rPr>
              <a:t>Senior Advisor, AAMC</a:t>
            </a:r>
          </a:p>
          <a:p>
            <a:pPr algn="l" fontAlgn="auto">
              <a:spcBef>
                <a:spcPct val="0"/>
              </a:spcBef>
              <a:spcAft>
                <a:spcPts val="0"/>
              </a:spcAft>
              <a:defRPr/>
            </a:pPr>
            <a:endParaRPr lang="en-US" sz="2000" dirty="0">
              <a:solidFill>
                <a:schemeClr val="tx1"/>
              </a:solidFill>
              <a:latin typeface="Arial Narrow" pitchFamily="34" charset="0"/>
            </a:endParaRPr>
          </a:p>
          <a:p>
            <a:pPr algn="l" fontAlgn="auto">
              <a:spcBef>
                <a:spcPct val="0"/>
              </a:spcBef>
              <a:spcAft>
                <a:spcPts val="0"/>
              </a:spcAft>
              <a:defRPr/>
            </a:pPr>
            <a:r>
              <a:rPr lang="en-US" sz="2000" dirty="0" err="1">
                <a:solidFill>
                  <a:schemeClr val="tx1"/>
                </a:solidFill>
              </a:rPr>
              <a:t>Kathi</a:t>
            </a:r>
            <a:r>
              <a:rPr lang="en-US" sz="2000" dirty="0">
                <a:solidFill>
                  <a:schemeClr val="tx1"/>
                </a:solidFill>
              </a:rPr>
              <a:t> Becker</a:t>
            </a:r>
            <a:r>
              <a:rPr lang="en-US" sz="2000" dirty="0">
                <a:solidFill>
                  <a:schemeClr val="tx1"/>
                </a:solidFill>
                <a:latin typeface="Arial Narrow" pitchFamily="34" charset="0"/>
              </a:rPr>
              <a:t> </a:t>
            </a:r>
          </a:p>
          <a:p>
            <a:pPr algn="l" fontAlgn="auto">
              <a:spcBef>
                <a:spcPct val="0"/>
              </a:spcBef>
              <a:spcAft>
                <a:spcPts val="0"/>
              </a:spcAft>
              <a:defRPr/>
            </a:pPr>
            <a:r>
              <a:rPr lang="en-US" sz="2000" dirty="0">
                <a:solidFill>
                  <a:schemeClr val="tx1"/>
                </a:solidFill>
                <a:latin typeface="Arial Narrow" pitchFamily="34" charset="0"/>
              </a:rPr>
              <a:t>Managing Partner, PLB Ventures</a:t>
            </a:r>
          </a:p>
          <a:p>
            <a:pPr algn="l" fontAlgn="auto">
              <a:spcBef>
                <a:spcPct val="0"/>
              </a:spcBef>
              <a:spcAft>
                <a:spcPts val="0"/>
              </a:spcAft>
              <a:defRPr/>
            </a:pPr>
            <a:r>
              <a:rPr lang="en-US" sz="2000" dirty="0">
                <a:solidFill>
                  <a:schemeClr val="tx1"/>
                </a:solidFill>
                <a:latin typeface="Arial Narrow" pitchFamily="34" charset="0"/>
              </a:rPr>
              <a:t>and </a:t>
            </a:r>
            <a:r>
              <a:rPr lang="en-US" sz="2000" dirty="0" smtClean="0">
                <a:solidFill>
                  <a:schemeClr val="tx1"/>
                </a:solidFill>
                <a:latin typeface="Arial Narrow" pitchFamily="34" charset="0"/>
              </a:rPr>
              <a:t>TM-LD </a:t>
            </a:r>
            <a:r>
              <a:rPr lang="en-US" sz="2000" dirty="0">
                <a:solidFill>
                  <a:schemeClr val="tx1"/>
                </a:solidFill>
                <a:latin typeface="Arial Narrow" pitchFamily="34" charset="0"/>
              </a:rPr>
              <a:t>Team, AAMC</a:t>
            </a:r>
          </a:p>
          <a:p>
            <a:pPr algn="l" fontAlgn="auto">
              <a:spcBef>
                <a:spcPct val="0"/>
              </a:spcBef>
              <a:spcAft>
                <a:spcPts val="0"/>
              </a:spcAft>
              <a:defRPr/>
            </a:pPr>
            <a:endParaRPr lang="en-US" sz="2000" dirty="0" smtClean="0">
              <a:solidFill>
                <a:schemeClr val="tx1"/>
              </a:solidFill>
            </a:endParaRPr>
          </a:p>
        </p:txBody>
      </p:sp>
      <p:sp>
        <p:nvSpPr>
          <p:cNvPr id="16387" name="Rectangle 3"/>
          <p:cNvSpPr>
            <a:spLocks noChangeArrowheads="1"/>
          </p:cNvSpPr>
          <p:nvPr/>
        </p:nvSpPr>
        <p:spPr bwMode="auto">
          <a:xfrm>
            <a:off x="476250" y="1408113"/>
            <a:ext cx="62801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89000" eaLnBrk="0" hangingPunct="0">
              <a:lnSpc>
                <a:spcPct val="80000"/>
              </a:lnSpc>
              <a:buClr>
                <a:srgbClr val="DADDFE"/>
              </a:buClr>
            </a:pPr>
            <a:r>
              <a:rPr lang="en-US" sz="3600" b="1" dirty="0"/>
              <a:t>Developing </a:t>
            </a:r>
            <a:r>
              <a:rPr lang="en-US" sz="3600" b="1" i="1" u="sng" dirty="0"/>
              <a:t>Great</a:t>
            </a:r>
            <a:r>
              <a:rPr lang="en-US" sz="3600" b="1" dirty="0"/>
              <a:t> Physician and Administrative Leaders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Listening</a:t>
            </a:r>
          </a:p>
        </p:txBody>
      </p:sp>
      <p:sp>
        <p:nvSpPr>
          <p:cNvPr id="3" name="Content Placeholder 2"/>
          <p:cNvSpPr>
            <a:spLocks noGrp="1"/>
          </p:cNvSpPr>
          <p:nvPr>
            <p:ph idx="1"/>
          </p:nvPr>
        </p:nvSpPr>
        <p:spPr>
          <a:xfrm>
            <a:off x="541338" y="1347788"/>
            <a:ext cx="8428037" cy="5067300"/>
          </a:xfrm>
        </p:spPr>
        <p:txBody>
          <a:bodyPr rtlCol="0">
            <a:normAutofit/>
          </a:bodyPr>
          <a:lstStyle/>
          <a:p>
            <a:pPr fontAlgn="auto">
              <a:spcAft>
                <a:spcPts val="600"/>
              </a:spcAft>
              <a:defRPr/>
            </a:pPr>
            <a:r>
              <a:rPr lang="en-US" dirty="0" smtClean="0"/>
              <a:t>People usually think effective speaking is </a:t>
            </a:r>
            <a:r>
              <a:rPr lang="en-US" i="1" dirty="0" smtClean="0"/>
              <a:t>the</a:t>
            </a:r>
            <a:r>
              <a:rPr lang="en-US" dirty="0" smtClean="0"/>
              <a:t> access to successful communication.</a:t>
            </a:r>
          </a:p>
          <a:p>
            <a:pPr marL="457200" indent="-457200" fontAlgn="auto">
              <a:spcAft>
                <a:spcPts val="600"/>
              </a:spcAft>
              <a:defRPr/>
            </a:pPr>
            <a:r>
              <a:rPr lang="en-US" dirty="0" smtClean="0"/>
              <a:t>We ask you to consider the perspective that ‘listening grants speaking’.  </a:t>
            </a:r>
          </a:p>
          <a:p>
            <a:pPr marL="457200" indent="-457200" fontAlgn="auto">
              <a:spcAft>
                <a:spcPts val="600"/>
              </a:spcAft>
              <a:defRPr/>
            </a:pPr>
            <a:r>
              <a:rPr lang="en-US" dirty="0" smtClean="0"/>
              <a:t>If you alter </a:t>
            </a:r>
            <a:r>
              <a:rPr lang="en-US" i="1" dirty="0" smtClean="0"/>
              <a:t>your </a:t>
            </a:r>
            <a:r>
              <a:rPr lang="en-US" dirty="0" smtClean="0"/>
              <a:t>listening and listen generously for what your audience might be thinking, you will dramatically improve the quality of  communication in your organization.</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Being a </a:t>
            </a:r>
            <a:r>
              <a:rPr lang="en-US" i="1" smtClean="0"/>
              <a:t>Great</a:t>
            </a:r>
            <a:r>
              <a:rPr lang="en-US" smtClean="0"/>
              <a:t> Leader </a:t>
            </a:r>
          </a:p>
        </p:txBody>
      </p:sp>
      <p:sp>
        <p:nvSpPr>
          <p:cNvPr id="8" name="Content Placeholder 7"/>
          <p:cNvSpPr>
            <a:spLocks noGrp="1"/>
          </p:cNvSpPr>
          <p:nvPr>
            <p:ph idx="1"/>
          </p:nvPr>
        </p:nvSpPr>
        <p:spPr/>
        <p:txBody>
          <a:bodyPr/>
          <a:lstStyle/>
          <a:p>
            <a:pPr>
              <a:buFont typeface="Wingdings" pitchFamily="2" charset="2"/>
              <a:buChar char="ü"/>
            </a:pPr>
            <a:r>
              <a:rPr lang="en-US" dirty="0" smtClean="0"/>
              <a:t>Listening </a:t>
            </a:r>
            <a:r>
              <a:rPr lang="en-US" dirty="0" smtClean="0"/>
              <a:t>generously</a:t>
            </a:r>
            <a:endParaRPr lang="en-US"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4294967295"/>
          </p:nvPr>
        </p:nvSpPr>
        <p:spPr>
          <a:xfrm>
            <a:off x="228600" y="838200"/>
            <a:ext cx="8458200" cy="5257800"/>
          </a:xfrm>
        </p:spPr>
        <p:txBody>
          <a:bodyPr/>
          <a:lstStyle/>
          <a:p>
            <a:pPr marL="495300" indent="-495300">
              <a:spcAft>
                <a:spcPts val="600"/>
              </a:spcAft>
              <a:buFont typeface="Wingdings" pitchFamily="2" charset="2"/>
              <a:buNone/>
            </a:pPr>
            <a:r>
              <a:rPr lang="en-US" dirty="0" smtClean="0">
                <a:sym typeface="Hoefler Text"/>
              </a:rPr>
              <a:t>    </a:t>
            </a:r>
            <a:r>
              <a:rPr lang="en-US" sz="2400" dirty="0" smtClean="0">
                <a:sym typeface="Hoefler Text"/>
              </a:rPr>
              <a:t>Definition:</a:t>
            </a:r>
            <a:r>
              <a:rPr lang="en-US" sz="2000" dirty="0" smtClean="0">
                <a:sym typeface="Hoefler Text"/>
              </a:rPr>
              <a:t>    </a:t>
            </a:r>
            <a:r>
              <a:rPr lang="en-US" sz="2000" i="1" dirty="0" smtClean="0">
                <a:sym typeface="Arial" pitchFamily="34" charset="0"/>
              </a:rPr>
              <a:t>Webster’s New World Dictionary</a:t>
            </a:r>
            <a:r>
              <a:rPr lang="en-US" sz="2000" dirty="0" smtClean="0">
                <a:sym typeface="Lucida Grande"/>
              </a:rPr>
              <a:t>.</a:t>
            </a:r>
          </a:p>
          <a:p>
            <a:pPr marL="763588" lvl="1" indent="-419100" algn="just">
              <a:spcAft>
                <a:spcPts val="600"/>
              </a:spcAft>
              <a:buFont typeface="Wingdings" pitchFamily="2" charset="2"/>
              <a:buAutoNum type="arabicPeriod"/>
            </a:pPr>
            <a:r>
              <a:rPr lang="en-US" dirty="0" smtClean="0">
                <a:cs typeface="Arial" pitchFamily="34" charset="0"/>
                <a:sym typeface="Hoefler Text"/>
              </a:rPr>
              <a:t>The quality or state of being complete; unbroken condition; wholeness; entirety  </a:t>
            </a:r>
          </a:p>
          <a:p>
            <a:pPr marL="763588" lvl="1" indent="-419100" algn="just">
              <a:spcAft>
                <a:spcPts val="600"/>
              </a:spcAft>
              <a:buFont typeface="Wingdings" pitchFamily="2" charset="2"/>
              <a:buAutoNum type="arabicPeriod"/>
            </a:pPr>
            <a:r>
              <a:rPr lang="en-US" dirty="0" smtClean="0">
                <a:cs typeface="Arial" pitchFamily="34" charset="0"/>
                <a:sym typeface="Hoefler Text"/>
              </a:rPr>
              <a:t>The quality or state of being unimpaired; perfect condition; soundness </a:t>
            </a:r>
          </a:p>
          <a:p>
            <a:pPr marL="763588" lvl="1" indent="-419100" algn="just">
              <a:spcAft>
                <a:spcPts val="600"/>
              </a:spcAft>
              <a:buFont typeface="Wingdings" pitchFamily="2" charset="2"/>
              <a:buAutoNum type="arabicPeriod"/>
            </a:pPr>
            <a:endParaRPr lang="en-US" sz="800" dirty="0" smtClean="0">
              <a:cs typeface="Arial" pitchFamily="34" charset="0"/>
              <a:sym typeface="Hoefler Text"/>
            </a:endParaRPr>
          </a:p>
          <a:p>
            <a:pPr marL="763588" lvl="1" indent="-419100" algn="just">
              <a:spcAft>
                <a:spcPts val="600"/>
              </a:spcAft>
              <a:buFont typeface="Wingdings" pitchFamily="2" charset="2"/>
              <a:buAutoNum type="arabicPeriod"/>
            </a:pPr>
            <a:r>
              <a:rPr lang="en-US" dirty="0" smtClean="0">
                <a:solidFill>
                  <a:srgbClr val="969696"/>
                </a:solidFill>
                <a:cs typeface="Arial" pitchFamily="34" charset="0"/>
              </a:rPr>
              <a:t>The quality or state of being of sound moral principle; uprightness, honesty, and sincerity</a:t>
            </a:r>
          </a:p>
          <a:p>
            <a:pPr marL="495300" indent="-495300"/>
            <a:endParaRPr lang="en-US" sz="2400" dirty="0" smtClean="0"/>
          </a:p>
        </p:txBody>
      </p:sp>
      <p:sp>
        <p:nvSpPr>
          <p:cNvPr id="28675"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D16C250-FDC8-4E50-BC4F-2C2001BC6A69}" type="slidenum">
              <a:rPr lang="en-US" sz="1000" b="1">
                <a:solidFill>
                  <a:schemeClr val="bg2"/>
                </a:solidFill>
                <a:latin typeface="Helvetica 45 Light"/>
              </a:rPr>
              <a:pPr algn="r"/>
              <a:t>12</a:t>
            </a:fld>
            <a:endParaRPr lang="en-US" sz="1000" b="1">
              <a:solidFill>
                <a:schemeClr val="bg2"/>
              </a:solidFill>
              <a:latin typeface="Helvetica 45 Light"/>
            </a:endParaRPr>
          </a:p>
        </p:txBody>
      </p:sp>
      <p:sp>
        <p:nvSpPr>
          <p:cNvPr id="28676" name="Rectangle 2"/>
          <p:cNvSpPr>
            <a:spLocks noChangeArrowheads="1"/>
          </p:cNvSpPr>
          <p:nvPr/>
        </p:nvSpPr>
        <p:spPr bwMode="auto">
          <a:xfrm>
            <a:off x="457200" y="228600"/>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dirty="0"/>
              <a:t>Integrity</a:t>
            </a:r>
          </a:p>
        </p:txBody>
      </p:sp>
      <p:pic>
        <p:nvPicPr>
          <p:cNvPr id="5" name="Picture 6" descr="http://www.maa.org/devlin/GordianK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4735513"/>
            <a:ext cx="18605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25450" y="3357563"/>
            <a:ext cx="874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latin typeface="Arial" pitchFamily="34" charset="0"/>
              </a:rPr>
              <a:t>When the 3</a:t>
            </a:r>
            <a:r>
              <a:rPr lang="en-US" sz="2400" b="1" baseline="30000">
                <a:latin typeface="Arial" pitchFamily="34" charset="0"/>
              </a:rPr>
              <a:t>rd</a:t>
            </a:r>
            <a:r>
              <a:rPr lang="en-US" sz="2400" b="1">
                <a:latin typeface="Arial" pitchFamily="34" charset="0"/>
              </a:rPr>
              <a:t> definition is added, a Gordian Knot is created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idx="4294967295"/>
          </p:nvPr>
        </p:nvSpPr>
        <p:spPr>
          <a:xfrm>
            <a:off x="152400" y="444500"/>
            <a:ext cx="8636000" cy="546100"/>
          </a:xfrm>
        </p:spPr>
        <p:txBody>
          <a:bodyPr bIns="91440" rtlCol="0">
            <a:normAutofit fontScale="90000"/>
          </a:bodyPr>
          <a:lstStyle/>
          <a:p>
            <a:pPr fontAlgn="auto">
              <a:spcAft>
                <a:spcPts val="0"/>
              </a:spcAft>
              <a:defRPr/>
            </a:pPr>
            <a:r>
              <a:rPr lang="en-US" dirty="0" smtClean="0"/>
              <a:t>  </a:t>
            </a:r>
            <a:r>
              <a:rPr lang="en-US" dirty="0" smtClean="0"/>
              <a:t>The Knot, or Not?</a:t>
            </a:r>
            <a:endParaRPr lang="en-US" dirty="0" smtClean="0"/>
          </a:p>
        </p:txBody>
      </p:sp>
      <p:sp>
        <p:nvSpPr>
          <p:cNvPr id="1116163" name="Rectangle 1027"/>
          <p:cNvSpPr>
            <a:spLocks noGrp="1" noChangeArrowheads="1"/>
          </p:cNvSpPr>
          <p:nvPr>
            <p:ph type="body" sz="half" idx="4294967295"/>
          </p:nvPr>
        </p:nvSpPr>
        <p:spPr>
          <a:xfrm>
            <a:off x="457200" y="1190625"/>
            <a:ext cx="8162925" cy="5972175"/>
          </a:xfrm>
        </p:spPr>
        <p:txBody>
          <a:bodyPr rtlCol="0">
            <a:normAutofit/>
          </a:bodyPr>
          <a:lstStyle/>
          <a:p>
            <a:pPr marL="0" indent="0" fontAlgn="auto">
              <a:spcAft>
                <a:spcPts val="0"/>
              </a:spcAft>
              <a:buFont typeface="Arial" pitchFamily="34" charset="0"/>
              <a:buNone/>
              <a:defRPr/>
            </a:pPr>
            <a:r>
              <a:rPr lang="en-US" sz="2400" dirty="0" smtClean="0"/>
              <a:t>Untying the knot requires separating integrity from the normative, agreed upon realms of morality, ethics and legality. </a:t>
            </a:r>
          </a:p>
          <a:p>
            <a:pPr marL="857250" lvl="1" indent="-514350" fontAlgn="auto">
              <a:spcAft>
                <a:spcPts val="0"/>
              </a:spcAft>
              <a:buFont typeface="Calibri" pitchFamily="34" charset="0"/>
              <a:buChar char="―"/>
              <a:defRPr/>
            </a:pPr>
            <a:r>
              <a:rPr lang="en-US" sz="2400" b="1" dirty="0" smtClean="0">
                <a:cs typeface="Arial" pitchFamily="34" charset="0"/>
              </a:rPr>
              <a:t>Morality </a:t>
            </a:r>
          </a:p>
          <a:p>
            <a:pPr marL="1038225" lvl="2" indent="-288925" fontAlgn="auto">
              <a:spcBef>
                <a:spcPts val="0"/>
              </a:spcBef>
              <a:spcAft>
                <a:spcPts val="0"/>
              </a:spcAft>
              <a:defRPr/>
            </a:pPr>
            <a:r>
              <a:rPr lang="en-US" dirty="0" smtClean="0">
                <a:cs typeface="Arial" pitchFamily="34" charset="0"/>
              </a:rPr>
              <a:t>Arises from societal considerations outside of you </a:t>
            </a:r>
            <a:endParaRPr lang="en-US" i="1" dirty="0" smtClean="0">
              <a:cs typeface="Arial" pitchFamily="34" charset="0"/>
            </a:endParaRPr>
          </a:p>
          <a:p>
            <a:pPr marL="1038225" lvl="2" indent="-288925" fontAlgn="auto">
              <a:spcBef>
                <a:spcPts val="0"/>
              </a:spcBef>
              <a:spcAft>
                <a:spcPts val="0"/>
              </a:spcAft>
              <a:defRPr/>
            </a:pPr>
            <a:r>
              <a:rPr lang="en-US" dirty="0" smtClean="0">
                <a:cs typeface="Arial" pitchFamily="34" charset="0"/>
              </a:rPr>
              <a:t>Can be applied to person, group, or entity</a:t>
            </a:r>
          </a:p>
          <a:p>
            <a:pPr marL="1038225" lvl="2" indent="-288925" fontAlgn="auto">
              <a:spcAft>
                <a:spcPts val="0"/>
              </a:spcAft>
              <a:buFont typeface="Arial" pitchFamily="34" charset="0"/>
              <a:buNone/>
              <a:defRPr/>
            </a:pPr>
            <a:endParaRPr lang="en-US" sz="800" dirty="0" smtClean="0">
              <a:cs typeface="Arial" pitchFamily="34" charset="0"/>
            </a:endParaRPr>
          </a:p>
          <a:p>
            <a:pPr marL="857250" lvl="1" indent="-514350" fontAlgn="auto">
              <a:spcAft>
                <a:spcPts val="0"/>
              </a:spcAft>
              <a:buFont typeface="Calibri" pitchFamily="34" charset="0"/>
              <a:buChar char="―"/>
              <a:defRPr/>
            </a:pPr>
            <a:r>
              <a:rPr lang="en-US" sz="2400" b="1" dirty="0" smtClean="0">
                <a:cs typeface="Arial" pitchFamily="34" charset="0"/>
              </a:rPr>
              <a:t>Ethics  </a:t>
            </a:r>
          </a:p>
          <a:p>
            <a:pPr marL="1038225" lvl="2" indent="-288925" fontAlgn="auto">
              <a:spcBef>
                <a:spcPts val="0"/>
              </a:spcBef>
              <a:spcAft>
                <a:spcPts val="0"/>
              </a:spcAft>
              <a:defRPr/>
            </a:pPr>
            <a:r>
              <a:rPr lang="en-US" dirty="0" smtClean="0">
                <a:cs typeface="Arial" pitchFamily="34" charset="0"/>
              </a:rPr>
              <a:t>Apply within a given </a:t>
            </a:r>
            <a:r>
              <a:rPr lang="en-US" i="1" dirty="0" smtClean="0">
                <a:cs typeface="Arial" pitchFamily="34" charset="0"/>
              </a:rPr>
              <a:t>group </a:t>
            </a:r>
            <a:r>
              <a:rPr lang="en-US" dirty="0" smtClean="0">
                <a:cs typeface="Arial" pitchFamily="34" charset="0"/>
              </a:rPr>
              <a:t>(subcategory of a given society)</a:t>
            </a:r>
          </a:p>
          <a:p>
            <a:pPr marL="1038225" lvl="2" indent="-288925" fontAlgn="auto">
              <a:spcBef>
                <a:spcPts val="0"/>
              </a:spcBef>
              <a:spcAft>
                <a:spcPts val="0"/>
              </a:spcAft>
              <a:defRPr/>
            </a:pPr>
            <a:r>
              <a:rPr lang="en-US" dirty="0" smtClean="0">
                <a:cs typeface="Arial" pitchFamily="34" charset="0"/>
              </a:rPr>
              <a:t>May include basis for discipline and/or exclusion</a:t>
            </a:r>
            <a:br>
              <a:rPr lang="en-US" dirty="0" smtClean="0">
                <a:cs typeface="Arial" pitchFamily="34" charset="0"/>
              </a:rPr>
            </a:br>
            <a:endParaRPr lang="en-US" dirty="0" smtClean="0">
              <a:cs typeface="Arial" pitchFamily="34" charset="0"/>
            </a:endParaRPr>
          </a:p>
          <a:p>
            <a:pPr marL="685800" lvl="1" indent="-342900" fontAlgn="auto">
              <a:spcAft>
                <a:spcPts val="0"/>
              </a:spcAft>
              <a:buFont typeface="Calibri" pitchFamily="34" charset="0"/>
              <a:buChar char="―"/>
              <a:defRPr/>
            </a:pPr>
            <a:r>
              <a:rPr lang="en-US" sz="2400" b="1" dirty="0" smtClean="0">
                <a:cs typeface="Arial" pitchFamily="34" charset="0"/>
              </a:rPr>
              <a:t>Legality </a:t>
            </a:r>
          </a:p>
          <a:p>
            <a:pPr marL="1038225" lvl="2" indent="-288925" fontAlgn="auto">
              <a:spcBef>
                <a:spcPts val="0"/>
              </a:spcBef>
              <a:spcAft>
                <a:spcPts val="0"/>
              </a:spcAft>
              <a:defRPr/>
            </a:pPr>
            <a:r>
              <a:rPr lang="en-US" dirty="0" smtClean="0">
                <a:cs typeface="Arial" pitchFamily="34" charset="0"/>
              </a:rPr>
              <a:t>System of evolving </a:t>
            </a:r>
            <a:r>
              <a:rPr lang="en-US" i="1" dirty="0" smtClean="0">
                <a:cs typeface="Arial" pitchFamily="34" charset="0"/>
              </a:rPr>
              <a:t>laws</a:t>
            </a:r>
            <a:r>
              <a:rPr lang="en-US" dirty="0" smtClean="0">
                <a:cs typeface="Arial" pitchFamily="34" charset="0"/>
              </a:rPr>
              <a:t> </a:t>
            </a:r>
            <a:r>
              <a:rPr lang="en-US" i="1" dirty="0" smtClean="0">
                <a:cs typeface="Arial" pitchFamily="34" charset="0"/>
              </a:rPr>
              <a:t>and</a:t>
            </a:r>
            <a:r>
              <a:rPr lang="en-US" dirty="0" smtClean="0">
                <a:cs typeface="Arial" pitchFamily="34" charset="0"/>
              </a:rPr>
              <a:t> </a:t>
            </a:r>
            <a:r>
              <a:rPr lang="en-US" i="1" dirty="0" smtClean="0">
                <a:cs typeface="Arial" pitchFamily="34" charset="0"/>
              </a:rPr>
              <a:t>regulations </a:t>
            </a:r>
          </a:p>
          <a:p>
            <a:pPr marL="1038225" lvl="2" indent="-288925" fontAlgn="auto">
              <a:spcBef>
                <a:spcPts val="0"/>
              </a:spcBef>
              <a:spcAft>
                <a:spcPts val="0"/>
              </a:spcAft>
              <a:defRPr/>
            </a:pPr>
            <a:r>
              <a:rPr lang="en-US" dirty="0" smtClean="0">
                <a:cs typeface="Arial" pitchFamily="34" charset="0"/>
              </a:rPr>
              <a:t>Enforceable through policing/judicial process</a:t>
            </a:r>
          </a:p>
          <a:p>
            <a:pPr marL="0" indent="0" fontAlgn="auto">
              <a:spcAft>
                <a:spcPts val="0"/>
              </a:spcAft>
              <a:buFont typeface="Wingdings" pitchFamily="2" charset="2"/>
              <a:buNone/>
              <a:defRPr/>
            </a:pPr>
            <a:endParaRPr lang="en-US" sz="2400" i="1" dirty="0" smtClean="0">
              <a:cs typeface="Arial" pitchFamily="34" charset="0"/>
            </a:endParaRPr>
          </a:p>
          <a:p>
            <a:pPr marL="0" indent="0" fontAlgn="auto">
              <a:spcAft>
                <a:spcPts val="0"/>
              </a:spcAft>
              <a:defRPr/>
            </a:pPr>
            <a:endParaRPr lang="en-US" sz="2400" dirty="0" smtClean="0"/>
          </a:p>
        </p:txBody>
      </p:sp>
      <p:sp>
        <p:nvSpPr>
          <p:cNvPr id="29700"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5F2F9F7-8C86-4D48-A9CE-60617C0527B8}" type="slidenum">
              <a:rPr lang="en-US" sz="1000" b="1">
                <a:solidFill>
                  <a:schemeClr val="bg2"/>
                </a:solidFill>
                <a:latin typeface="Helvetica 45 Light"/>
              </a:rPr>
              <a:pPr algn="r"/>
              <a:t>13</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1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63">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116163">
                                            <p:txEl>
                                              <p:pRg st="5" end="5"/>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1116163">
                                            <p:txEl>
                                              <p:pRg st="6" end="6"/>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11616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1616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1616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161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idx="4294967295"/>
          </p:nvPr>
        </p:nvSpPr>
        <p:spPr>
          <a:xfrm>
            <a:off x="331788" y="311150"/>
            <a:ext cx="8636000" cy="546100"/>
          </a:xfrm>
        </p:spPr>
        <p:txBody>
          <a:bodyPr bIns="91440"/>
          <a:lstStyle/>
          <a:p>
            <a:r>
              <a:rPr lang="en-US" sz="4000" smtClean="0"/>
              <a:t>The Law of Integrity: A Heuristic</a:t>
            </a:r>
          </a:p>
        </p:txBody>
      </p:sp>
      <p:sp>
        <p:nvSpPr>
          <p:cNvPr id="1116163" name="Rectangle 1027"/>
          <p:cNvSpPr>
            <a:spLocks noGrp="1" noChangeArrowheads="1"/>
          </p:cNvSpPr>
          <p:nvPr>
            <p:ph type="body" sz="half" idx="4294967295"/>
          </p:nvPr>
        </p:nvSpPr>
        <p:spPr>
          <a:xfrm>
            <a:off x="452438" y="1371600"/>
            <a:ext cx="8350250" cy="5667375"/>
          </a:xfrm>
        </p:spPr>
        <p:txBody>
          <a:bodyPr rtlCol="0">
            <a:normAutofit/>
          </a:bodyPr>
          <a:lstStyle/>
          <a:p>
            <a:pPr marL="0" indent="0" fontAlgn="auto">
              <a:lnSpc>
                <a:spcPct val="90000"/>
              </a:lnSpc>
              <a:spcBef>
                <a:spcPts val="1200"/>
              </a:spcBef>
              <a:spcAft>
                <a:spcPct val="35000"/>
              </a:spcAft>
              <a:defRPr/>
            </a:pPr>
            <a:r>
              <a:rPr lang="en-US" dirty="0" smtClean="0"/>
              <a:t>The Law of Integrity states:</a:t>
            </a:r>
          </a:p>
          <a:p>
            <a:pPr marL="803275" lvl="1" indent="-400050" fontAlgn="auto">
              <a:lnSpc>
                <a:spcPct val="90000"/>
              </a:lnSpc>
              <a:spcBef>
                <a:spcPts val="1200"/>
              </a:spcBef>
              <a:spcAft>
                <a:spcPct val="35000"/>
              </a:spcAft>
              <a:defRPr/>
            </a:pPr>
            <a:r>
              <a:rPr lang="en-US" sz="2400" dirty="0" smtClean="0"/>
              <a:t>As integrity (whole and complete) declines, workability declines, and as workability declines, the opportunity for performance declines.</a:t>
            </a:r>
          </a:p>
          <a:p>
            <a:pPr marL="803275" lvl="1" indent="-400050" fontAlgn="auto">
              <a:lnSpc>
                <a:spcPct val="90000"/>
              </a:lnSpc>
              <a:spcBef>
                <a:spcPts val="1200"/>
              </a:spcBef>
              <a:spcAft>
                <a:spcPct val="35000"/>
              </a:spcAft>
              <a:defRPr/>
            </a:pPr>
            <a:r>
              <a:rPr lang="en-US" sz="2400" dirty="0" smtClean="0"/>
              <a:t>Thus, to produce the maximization of whatever </a:t>
            </a:r>
            <a:r>
              <a:rPr lang="en-US" sz="2400" b="1" dirty="0" smtClean="0"/>
              <a:t>performance measure </a:t>
            </a:r>
            <a:r>
              <a:rPr lang="en-US" sz="2400" dirty="0" smtClean="0"/>
              <a:t>you choose </a:t>
            </a:r>
            <a:r>
              <a:rPr lang="en-US" sz="2400" b="1" i="1" u="sng" dirty="0" smtClean="0"/>
              <a:t>requires integrity</a:t>
            </a:r>
            <a:r>
              <a:rPr lang="en-US" sz="2400" dirty="0" smtClean="0"/>
              <a:t>.</a:t>
            </a:r>
          </a:p>
          <a:p>
            <a:pPr fontAlgn="auto">
              <a:lnSpc>
                <a:spcPct val="90000"/>
              </a:lnSpc>
              <a:spcBef>
                <a:spcPts val="1200"/>
              </a:spcBef>
              <a:spcAft>
                <a:spcPct val="35000"/>
              </a:spcAft>
              <a:defRPr/>
            </a:pPr>
            <a:r>
              <a:rPr lang="en-US" sz="2400" dirty="0" smtClean="0"/>
              <a:t>If you operate in life as though this heuristic is true, performance will increase dramatically.</a:t>
            </a:r>
          </a:p>
          <a:p>
            <a:pPr fontAlgn="auto">
              <a:lnSpc>
                <a:spcPct val="90000"/>
              </a:lnSpc>
              <a:spcBef>
                <a:spcPts val="1200"/>
              </a:spcBef>
              <a:spcAft>
                <a:spcPct val="35000"/>
              </a:spcAft>
              <a:defRPr/>
            </a:pPr>
            <a:r>
              <a:rPr lang="en-US" sz="2400" dirty="0" smtClean="0"/>
              <a:t>The impact on org performance can range from 100% to 500%</a:t>
            </a:r>
            <a:r>
              <a:rPr lang="en-US" sz="2400" dirty="0" smtClean="0">
                <a:cs typeface="Arial" pitchFamily="34" charset="0"/>
              </a:rPr>
              <a:t>.</a:t>
            </a:r>
          </a:p>
        </p:txBody>
      </p:sp>
      <p:sp>
        <p:nvSpPr>
          <p:cNvPr id="30724"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C420CA2-DA98-42F9-82D8-F3462E08A536}" type="slidenum">
              <a:rPr lang="en-US" sz="1000" b="1">
                <a:solidFill>
                  <a:schemeClr val="bg2"/>
                </a:solidFill>
                <a:latin typeface="Helvetica 45 Light"/>
              </a:rPr>
              <a:pPr algn="r"/>
              <a:t>14</a:t>
            </a:fld>
            <a:endParaRPr lang="en-US" sz="1000" b="1">
              <a:solidFill>
                <a:schemeClr val="bg2"/>
              </a:solidFill>
              <a:latin typeface="Helvetica 45 Light"/>
            </a:endParaRPr>
          </a:p>
        </p:txBody>
      </p:sp>
      <p:sp>
        <p:nvSpPr>
          <p:cNvPr id="5" name="AutoShape 6"/>
          <p:cNvSpPr>
            <a:spLocks noChangeArrowheads="1"/>
          </p:cNvSpPr>
          <p:nvPr/>
        </p:nvSpPr>
        <p:spPr bwMode="auto">
          <a:xfrm>
            <a:off x="7620000" y="609600"/>
            <a:ext cx="1447800" cy="1752600"/>
          </a:xfrm>
          <a:prstGeom prst="irregularSeal1">
            <a:avLst/>
          </a:prstGeom>
          <a:solidFill>
            <a:schemeClr val="accent3">
              <a:lumMod val="60000"/>
              <a:lumOff val="4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sz="2000" dirty="0" smtClean="0">
                <a:solidFill>
                  <a:srgbClr val="2B0A6C"/>
                </a:solidFill>
              </a:rPr>
              <a:t>TIP </a:t>
            </a:r>
            <a:r>
              <a:rPr lang="en-US" sz="2000" dirty="0">
                <a:solidFill>
                  <a:srgbClr val="2B0A6C"/>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63">
                                            <p:txEl>
                                              <p:pRg st="0" end="0"/>
                                            </p:txEl>
                                          </p:spTgt>
                                        </p:tgtEl>
                                        <p:attrNameLst>
                                          <p:attrName>style.visibility</p:attrName>
                                        </p:attrNameLst>
                                      </p:cBhvr>
                                      <p:to>
                                        <p:strVal val="visible"/>
                                      </p:to>
                                    </p:set>
                                    <p:animEffect transition="in" filter="blinds(horizontal)">
                                      <p:cBhvr>
                                        <p:cTn id="7" dur="500"/>
                                        <p:tgtEl>
                                          <p:spTgt spid="11161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16163">
                                            <p:txEl>
                                              <p:pRg st="1" end="1"/>
                                            </p:txEl>
                                          </p:spTgt>
                                        </p:tgtEl>
                                        <p:attrNameLst>
                                          <p:attrName>style.visibility</p:attrName>
                                        </p:attrNameLst>
                                      </p:cBhvr>
                                      <p:to>
                                        <p:strVal val="visible"/>
                                      </p:to>
                                    </p:set>
                                    <p:animEffect transition="in" filter="blinds(horizontal)">
                                      <p:cBhvr>
                                        <p:cTn id="10" dur="500"/>
                                        <p:tgtEl>
                                          <p:spTgt spid="111616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16163">
                                            <p:txEl>
                                              <p:pRg st="2" end="2"/>
                                            </p:txEl>
                                          </p:spTgt>
                                        </p:tgtEl>
                                        <p:attrNameLst>
                                          <p:attrName>style.visibility</p:attrName>
                                        </p:attrNameLst>
                                      </p:cBhvr>
                                      <p:to>
                                        <p:strVal val="visible"/>
                                      </p:to>
                                    </p:set>
                                    <p:animEffect transition="in" filter="blinds(horizontal)">
                                      <p:cBhvr>
                                        <p:cTn id="13" dur="500"/>
                                        <p:tgtEl>
                                          <p:spTgt spid="11161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1616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16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idx="4294967295"/>
          </p:nvPr>
        </p:nvSpPr>
        <p:spPr>
          <a:xfrm>
            <a:off x="50800" y="381000"/>
            <a:ext cx="8636000" cy="546100"/>
          </a:xfrm>
        </p:spPr>
        <p:txBody>
          <a:bodyPr bIns="91440" rtlCol="0">
            <a:normAutofit fontScale="90000"/>
          </a:bodyPr>
          <a:lstStyle/>
          <a:p>
            <a:pPr fontAlgn="auto">
              <a:spcAft>
                <a:spcPts val="0"/>
              </a:spcAft>
              <a:defRPr/>
            </a:pPr>
            <a:r>
              <a:rPr lang="en-US" dirty="0" smtClean="0">
                <a:solidFill>
                  <a:srgbClr val="FFC000"/>
                </a:solidFill>
              </a:rPr>
              <a:t>  </a:t>
            </a:r>
            <a:r>
              <a:rPr lang="en-US" dirty="0" smtClean="0"/>
              <a:t>Integrity and Performance</a:t>
            </a:r>
          </a:p>
        </p:txBody>
      </p:sp>
      <p:sp>
        <p:nvSpPr>
          <p:cNvPr id="1116163" name="Rectangle 1027"/>
          <p:cNvSpPr>
            <a:spLocks noGrp="1" noChangeArrowheads="1"/>
          </p:cNvSpPr>
          <p:nvPr>
            <p:ph type="body" sz="half" idx="4294967295"/>
          </p:nvPr>
        </p:nvSpPr>
        <p:spPr>
          <a:xfrm>
            <a:off x="287338" y="1343025"/>
            <a:ext cx="8856662" cy="5667375"/>
          </a:xfrm>
        </p:spPr>
        <p:txBody>
          <a:bodyPr/>
          <a:lstStyle/>
          <a:p>
            <a:pPr marL="0" indent="0">
              <a:buFont typeface="Wingdings" pitchFamily="2" charset="2"/>
              <a:buNone/>
            </a:pPr>
            <a:r>
              <a:rPr lang="en-US" dirty="0" smtClean="0">
                <a:cs typeface="Arial" pitchFamily="34" charset="0"/>
              </a:rPr>
              <a:t>  Starting with </a:t>
            </a:r>
            <a:r>
              <a:rPr lang="en-US" b="1" i="1" dirty="0" smtClean="0">
                <a:cs typeface="Arial" pitchFamily="34" charset="0"/>
              </a:rPr>
              <a:t>objects</a:t>
            </a:r>
            <a:r>
              <a:rPr lang="en-US" dirty="0" smtClean="0">
                <a:cs typeface="Arial" pitchFamily="34" charset="0"/>
              </a:rPr>
              <a:t>: </a:t>
            </a:r>
          </a:p>
          <a:p>
            <a:pPr marL="0" indent="0">
              <a:buFont typeface="Wingdings" pitchFamily="2" charset="2"/>
              <a:buNone/>
            </a:pPr>
            <a:r>
              <a:rPr lang="en-US" dirty="0" smtClean="0">
                <a:cs typeface="Arial" pitchFamily="34" charset="0"/>
              </a:rPr>
              <a:t>  </a:t>
            </a:r>
            <a:r>
              <a:rPr lang="en-US" sz="2800" dirty="0" smtClean="0">
                <a:cs typeface="Arial" pitchFamily="34" charset="0"/>
              </a:rPr>
              <a:t>An </a:t>
            </a:r>
            <a:r>
              <a:rPr lang="en-US" sz="2800" b="1" i="1" u="sng" dirty="0" smtClean="0">
                <a:cs typeface="Arial" pitchFamily="34" charset="0"/>
                <a:sym typeface="Futura"/>
              </a:rPr>
              <a:t>object</a:t>
            </a:r>
            <a:r>
              <a:rPr lang="en-US" sz="2800" b="1" u="sng" dirty="0" smtClean="0">
                <a:cs typeface="Arial" pitchFamily="34" charset="0"/>
              </a:rPr>
              <a:t> </a:t>
            </a:r>
            <a:r>
              <a:rPr lang="en-US" sz="2800" dirty="0" smtClean="0">
                <a:cs typeface="Arial" pitchFamily="34" charset="0"/>
              </a:rPr>
              <a:t>has integrity when it is </a:t>
            </a:r>
            <a:r>
              <a:rPr lang="en-US" sz="2800" b="1" i="1" u="sng" dirty="0" smtClean="0">
                <a:cs typeface="Arial" pitchFamily="34" charset="0"/>
              </a:rPr>
              <a:t>whole and complete </a:t>
            </a:r>
          </a:p>
          <a:p>
            <a:pPr marL="800100" lvl="1" indent="-292100"/>
            <a:endParaRPr lang="en-US" dirty="0" smtClean="0">
              <a:cs typeface="Arial" pitchFamily="34" charset="0"/>
            </a:endParaRPr>
          </a:p>
          <a:p>
            <a:pPr marL="512763" lvl="2" indent="0">
              <a:buFont typeface="Wingdings" pitchFamily="2" charset="2"/>
              <a:buNone/>
            </a:pPr>
            <a:endParaRPr lang="en-US" sz="2800" dirty="0" smtClean="0">
              <a:cs typeface="Arial" pitchFamily="34" charset="0"/>
            </a:endParaRPr>
          </a:p>
          <a:p>
            <a:pPr lvl="3">
              <a:buFont typeface="Arial" pitchFamily="34" charset="0"/>
              <a:buChar char="•"/>
            </a:pPr>
            <a:r>
              <a:rPr lang="en-US" sz="2400" dirty="0" smtClean="0">
                <a:cs typeface="Arial" pitchFamily="34" charset="0"/>
              </a:rPr>
              <a:t>What  happens if a bicycle wheel  has missing spokes?</a:t>
            </a:r>
          </a:p>
          <a:p>
            <a:pPr lvl="3">
              <a:buFont typeface="Arial" pitchFamily="34" charset="0"/>
              <a:buChar char="•"/>
            </a:pPr>
            <a:r>
              <a:rPr lang="en-US" sz="2400" dirty="0" smtClean="0">
                <a:cs typeface="Arial" pitchFamily="34" charset="0"/>
              </a:rPr>
              <a:t>To your car if you don’t change the oil?</a:t>
            </a:r>
          </a:p>
          <a:p>
            <a:pPr marL="0" indent="0">
              <a:spcBef>
                <a:spcPts val="1438"/>
              </a:spcBef>
            </a:pPr>
            <a:endParaRPr lang="en-US" sz="2400" dirty="0" smtClean="0">
              <a:cs typeface="Arial" pitchFamily="34" charset="0"/>
            </a:endParaRPr>
          </a:p>
        </p:txBody>
      </p:sp>
      <p:sp>
        <p:nvSpPr>
          <p:cNvPr id="31748"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91FFFDC9-6294-4569-8A54-EE7211D72D80}" type="slidenum">
              <a:rPr lang="en-US" sz="1000" b="1">
                <a:solidFill>
                  <a:schemeClr val="bg2"/>
                </a:solidFill>
                <a:latin typeface="Helvetica 45 Light"/>
              </a:rPr>
              <a:pPr algn="r"/>
              <a:t>15</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idx="4294967295"/>
          </p:nvPr>
        </p:nvSpPr>
        <p:spPr>
          <a:xfrm>
            <a:off x="388938" y="282575"/>
            <a:ext cx="8636000" cy="546100"/>
          </a:xfrm>
        </p:spPr>
        <p:txBody>
          <a:bodyPr bIns="91440" rtlCol="0">
            <a:normAutofit fontScale="90000"/>
          </a:bodyPr>
          <a:lstStyle/>
          <a:p>
            <a:pPr fontAlgn="auto">
              <a:spcAft>
                <a:spcPts val="0"/>
              </a:spcAft>
              <a:defRPr/>
            </a:pPr>
            <a:r>
              <a:rPr lang="en-US" dirty="0" smtClean="0"/>
              <a:t>What is Integrity For A Person?</a:t>
            </a:r>
          </a:p>
        </p:txBody>
      </p:sp>
      <p:sp>
        <p:nvSpPr>
          <p:cNvPr id="1116163" name="Rectangle 1027"/>
          <p:cNvSpPr>
            <a:spLocks noGrp="1" noChangeArrowheads="1"/>
          </p:cNvSpPr>
          <p:nvPr>
            <p:ph type="body" sz="half" idx="4294967295"/>
          </p:nvPr>
        </p:nvSpPr>
        <p:spPr>
          <a:xfrm>
            <a:off x="506413" y="1190625"/>
            <a:ext cx="8637587" cy="5362575"/>
          </a:xfrm>
        </p:spPr>
        <p:txBody>
          <a:bodyPr rtlCol="0">
            <a:normAutofit/>
          </a:bodyPr>
          <a:lstStyle/>
          <a:p>
            <a:pPr marL="0" indent="0" fontAlgn="auto">
              <a:lnSpc>
                <a:spcPct val="90000"/>
              </a:lnSpc>
              <a:spcAft>
                <a:spcPts val="0"/>
              </a:spcAft>
              <a:buFont typeface="Wingdings" pitchFamily="2" charset="2"/>
              <a:buNone/>
              <a:defRPr/>
            </a:pPr>
            <a:r>
              <a:rPr lang="en-US" dirty="0" smtClean="0">
                <a:cs typeface="Arial" pitchFamily="34" charset="0"/>
              </a:rPr>
              <a:t>Integrity for a</a:t>
            </a:r>
            <a:r>
              <a:rPr lang="en-US" b="1" dirty="0" smtClean="0">
                <a:cs typeface="Arial" pitchFamily="34" charset="0"/>
              </a:rPr>
              <a:t> Person:</a:t>
            </a:r>
          </a:p>
          <a:p>
            <a:pPr marL="0" indent="0" fontAlgn="auto">
              <a:lnSpc>
                <a:spcPct val="90000"/>
              </a:lnSpc>
              <a:spcAft>
                <a:spcPts val="0"/>
              </a:spcAft>
              <a:buFont typeface="Wingdings" pitchFamily="2" charset="2"/>
              <a:buNone/>
              <a:defRPr/>
            </a:pPr>
            <a:endParaRPr lang="en-US" sz="1200" b="1" dirty="0" smtClean="0">
              <a:cs typeface="Arial" pitchFamily="34" charset="0"/>
            </a:endParaRPr>
          </a:p>
          <a:p>
            <a:pPr marL="0" indent="0" fontAlgn="auto">
              <a:lnSpc>
                <a:spcPct val="90000"/>
              </a:lnSpc>
              <a:spcAft>
                <a:spcPts val="0"/>
              </a:spcAft>
              <a:buFont typeface="Arial" pitchFamily="34" charset="0"/>
              <a:buNone/>
              <a:defRPr/>
            </a:pPr>
            <a:r>
              <a:rPr lang="en-US" b="1" dirty="0" smtClean="0">
                <a:cs typeface="Arial" pitchFamily="34" charset="0"/>
              </a:rPr>
              <a:t>Is a Matter of That Person’s Word, </a:t>
            </a:r>
            <a:r>
              <a:rPr lang="en-US" dirty="0" smtClean="0">
                <a:cs typeface="Arial" pitchFamily="34" charset="0"/>
              </a:rPr>
              <a:t>Nothing More and Nothing Less</a:t>
            </a:r>
          </a:p>
          <a:p>
            <a:pPr lvl="1" fontAlgn="auto">
              <a:lnSpc>
                <a:spcPct val="90000"/>
              </a:lnSpc>
              <a:spcBef>
                <a:spcPct val="50000"/>
              </a:spcBef>
              <a:spcAft>
                <a:spcPts val="0"/>
              </a:spcAft>
              <a:defRPr/>
            </a:pPr>
            <a:r>
              <a:rPr lang="en-US" i="1" dirty="0" smtClean="0">
                <a:cs typeface="Arial" pitchFamily="34" charset="0"/>
              </a:rPr>
              <a:t>For a person to have integrity, his or her </a:t>
            </a:r>
            <a:r>
              <a:rPr lang="en-US" b="1" i="1" u="sng" dirty="0" smtClean="0">
                <a:cs typeface="Arial" pitchFamily="34" charset="0"/>
              </a:rPr>
              <a:t>word</a:t>
            </a:r>
            <a:r>
              <a:rPr lang="en-US" b="1" i="1" dirty="0" smtClean="0">
                <a:cs typeface="Arial" pitchFamily="34" charset="0"/>
              </a:rPr>
              <a:t> </a:t>
            </a:r>
            <a:r>
              <a:rPr lang="en-US" i="1" dirty="0" smtClean="0">
                <a:cs typeface="Arial" pitchFamily="34" charset="0"/>
              </a:rPr>
              <a:t>is whole and complete</a:t>
            </a:r>
          </a:p>
          <a:p>
            <a:pPr marL="400050" lvl="1" indent="0" fontAlgn="auto">
              <a:spcBef>
                <a:spcPts val="1438"/>
              </a:spcBef>
              <a:spcAft>
                <a:spcPts val="0"/>
              </a:spcAft>
              <a:defRPr/>
            </a:pPr>
            <a:r>
              <a:rPr lang="en-US" sz="2000" i="1" dirty="0" smtClean="0">
                <a:cs typeface="Arial" pitchFamily="34" charset="0"/>
              </a:rPr>
              <a:t>   </a:t>
            </a:r>
            <a:r>
              <a:rPr lang="en-US" i="1" dirty="0" smtClean="0">
                <a:cs typeface="Arial" pitchFamily="34" charset="0"/>
              </a:rPr>
              <a:t>What does that mean?</a:t>
            </a:r>
            <a:endParaRPr lang="en-US" dirty="0" smtClean="0">
              <a:cs typeface="Arial" pitchFamily="34" charset="0"/>
            </a:endParaRPr>
          </a:p>
          <a:p>
            <a:pPr marL="0" indent="0" fontAlgn="auto">
              <a:spcBef>
                <a:spcPts val="1438"/>
              </a:spcBef>
              <a:spcAft>
                <a:spcPts val="0"/>
              </a:spcAft>
              <a:defRPr/>
            </a:pPr>
            <a:endParaRPr lang="en-US" sz="2400" dirty="0" smtClean="0">
              <a:cs typeface="Arial" pitchFamily="34" charset="0"/>
            </a:endParaRPr>
          </a:p>
        </p:txBody>
      </p:sp>
      <p:sp>
        <p:nvSpPr>
          <p:cNvPr id="32772"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A24C51E-342B-4C9F-AB64-B81B2C72E4FD}" type="slidenum">
              <a:rPr lang="en-US" sz="1000" b="1">
                <a:solidFill>
                  <a:schemeClr val="bg2"/>
                </a:solidFill>
                <a:latin typeface="Helvetica 45 Light"/>
              </a:rPr>
              <a:pPr algn="r"/>
              <a:t>16</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16163">
                                            <p:txEl>
                                              <p:pRg st="2" end="2"/>
                                            </p:txEl>
                                          </p:spTgt>
                                        </p:tgtEl>
                                        <p:attrNameLst>
                                          <p:attrName>style.visibility</p:attrName>
                                        </p:attrNameLst>
                                      </p:cBhvr>
                                      <p:to>
                                        <p:strVal val="visible"/>
                                      </p:to>
                                    </p:set>
                                    <p:animEffect transition="in" filter="blinds(horizontal)">
                                      <p:cBhvr>
                                        <p:cTn id="11" dur="500"/>
                                        <p:tgtEl>
                                          <p:spTgt spid="1116163">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16163">
                                            <p:txEl>
                                              <p:pRg st="3" end="3"/>
                                            </p:txEl>
                                          </p:spTgt>
                                        </p:tgtEl>
                                        <p:attrNameLst>
                                          <p:attrName>style.visibility</p:attrName>
                                        </p:attrNameLst>
                                      </p:cBhvr>
                                      <p:to>
                                        <p:strVal val="visible"/>
                                      </p:to>
                                    </p:set>
                                    <p:animEffect transition="in" filter="blinds(horizontal)">
                                      <p:cBhvr>
                                        <p:cTn id="14" dur="500"/>
                                        <p:tgtEl>
                                          <p:spTgt spid="111616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28600" y="444500"/>
            <a:ext cx="8636000" cy="546100"/>
          </a:xfrm>
        </p:spPr>
        <p:txBody>
          <a:bodyPr bIns="91440" rtlCol="0">
            <a:normAutofit fontScale="90000"/>
          </a:bodyPr>
          <a:lstStyle/>
          <a:p>
            <a:pPr fontAlgn="auto">
              <a:spcAft>
                <a:spcPts val="0"/>
              </a:spcAft>
              <a:defRPr/>
            </a:pPr>
            <a:r>
              <a:rPr lang="en-US" dirty="0" smtClean="0"/>
              <a:t>What is </a:t>
            </a:r>
            <a:r>
              <a:rPr lang="en-US" u="sng" dirty="0" smtClean="0"/>
              <a:t>Your Word?</a:t>
            </a:r>
          </a:p>
        </p:txBody>
      </p:sp>
      <p:sp>
        <p:nvSpPr>
          <p:cNvPr id="619523" name="Rectangle 3"/>
          <p:cNvSpPr>
            <a:spLocks noGrp="1" noChangeArrowheads="1"/>
          </p:cNvSpPr>
          <p:nvPr>
            <p:ph type="body" sz="half" idx="4294967295"/>
          </p:nvPr>
        </p:nvSpPr>
        <p:spPr>
          <a:xfrm>
            <a:off x="230188" y="1046163"/>
            <a:ext cx="8637587" cy="5972175"/>
          </a:xfrm>
        </p:spPr>
        <p:txBody>
          <a:bodyPr/>
          <a:lstStyle/>
          <a:p>
            <a:pPr marL="0" indent="0">
              <a:buFont typeface="Wingdings" pitchFamily="2" charset="2"/>
              <a:buNone/>
            </a:pPr>
            <a:r>
              <a:rPr lang="en-US" b="1" smtClean="0">
                <a:cs typeface="Times New Roman" pitchFamily="18" charset="0"/>
                <a:sym typeface="Times New Roman" pitchFamily="18" charset="0"/>
              </a:rPr>
              <a:t>1</a:t>
            </a:r>
            <a:r>
              <a:rPr lang="en-US" smtClean="0">
                <a:cs typeface="Times New Roman" pitchFamily="18" charset="0"/>
                <a:sym typeface="Times New Roman" pitchFamily="18" charset="0"/>
              </a:rPr>
              <a:t>. </a:t>
            </a:r>
            <a:r>
              <a:rPr lang="en-US" b="1" u="sng" smtClean="0">
                <a:cs typeface="Times New Roman" pitchFamily="18" charset="0"/>
                <a:sym typeface="Times New Roman" pitchFamily="18" charset="0"/>
              </a:rPr>
              <a:t>What You Said</a:t>
            </a:r>
            <a:r>
              <a:rPr lang="en-US" b="1" smtClean="0">
                <a:cs typeface="Times New Roman" pitchFamily="18" charset="0"/>
                <a:sym typeface="Times New Roman" pitchFamily="18" charset="0"/>
              </a:rPr>
              <a:t> </a:t>
            </a:r>
          </a:p>
          <a:p>
            <a:pPr marL="461963" lvl="2" indent="0">
              <a:buFont typeface="Wingdings" pitchFamily="2" charset="2"/>
              <a:buNone/>
            </a:pPr>
            <a:r>
              <a:rPr lang="en-US" sz="2000" smtClean="0">
                <a:cs typeface="Times New Roman" pitchFamily="18" charset="0"/>
                <a:sym typeface="Times New Roman" pitchFamily="18" charset="0"/>
              </a:rPr>
              <a:t>    </a:t>
            </a:r>
            <a:endParaRPr lang="en-US" sz="800" smtClean="0">
              <a:cs typeface="Times New Roman" pitchFamily="18" charset="0"/>
              <a:sym typeface="Times New Roman" pitchFamily="18" charset="0"/>
            </a:endParaRPr>
          </a:p>
          <a:p>
            <a:pPr marL="0" indent="0">
              <a:buFont typeface="Wingdings" pitchFamily="2" charset="2"/>
              <a:buNone/>
            </a:pPr>
            <a:r>
              <a:rPr lang="en-US" b="1" smtClean="0">
                <a:cs typeface="Times New Roman" pitchFamily="18" charset="0"/>
                <a:sym typeface="Times New Roman" pitchFamily="18" charset="0"/>
              </a:rPr>
              <a:t>2. </a:t>
            </a:r>
            <a:r>
              <a:rPr lang="en-US" b="1" u="sng" smtClean="0">
                <a:cs typeface="Times New Roman" pitchFamily="18" charset="0"/>
                <a:sym typeface="Times New Roman" pitchFamily="18" charset="0"/>
              </a:rPr>
              <a:t>What You Know</a:t>
            </a:r>
            <a:r>
              <a:rPr lang="en-US" smtClean="0">
                <a:cs typeface="Times New Roman" pitchFamily="18" charset="0"/>
                <a:sym typeface="Times New Roman" pitchFamily="18" charset="0"/>
              </a:rPr>
              <a:t> </a:t>
            </a:r>
          </a:p>
          <a:p>
            <a:pPr marL="461963" lvl="2" indent="0">
              <a:buFont typeface="Wingdings" pitchFamily="2" charset="2"/>
              <a:buNone/>
            </a:pPr>
            <a:r>
              <a:rPr lang="en-US" sz="2000" smtClean="0">
                <a:cs typeface="Times New Roman" pitchFamily="18" charset="0"/>
                <a:sym typeface="Times New Roman" pitchFamily="18" charset="0"/>
              </a:rPr>
              <a:t>   </a:t>
            </a:r>
            <a:endParaRPr lang="en-US" sz="800" smtClean="0">
              <a:cs typeface="Times New Roman" pitchFamily="18" charset="0"/>
              <a:sym typeface="Times New Roman" pitchFamily="18" charset="0"/>
            </a:endParaRPr>
          </a:p>
          <a:p>
            <a:pPr marL="0" indent="0">
              <a:buFont typeface="Wingdings" pitchFamily="2" charset="2"/>
              <a:buNone/>
            </a:pPr>
            <a:r>
              <a:rPr lang="en-US" b="1" smtClean="0">
                <a:cs typeface="Times New Roman" pitchFamily="18" charset="0"/>
                <a:sym typeface="Times New Roman" pitchFamily="18" charset="0"/>
              </a:rPr>
              <a:t>3. </a:t>
            </a:r>
            <a:r>
              <a:rPr lang="en-US" b="1" u="sng" smtClean="0">
                <a:cs typeface="Times New Roman" pitchFamily="18" charset="0"/>
                <a:sym typeface="Times New Roman" pitchFamily="18" charset="0"/>
              </a:rPr>
              <a:t>What Is Expected</a:t>
            </a:r>
            <a:r>
              <a:rPr lang="en-US" smtClean="0">
                <a:cs typeface="Times New Roman" pitchFamily="18" charset="0"/>
                <a:sym typeface="Times New Roman" pitchFamily="18" charset="0"/>
              </a:rPr>
              <a:t> </a:t>
            </a:r>
          </a:p>
          <a:p>
            <a:pPr marL="461963" lvl="2" indent="0">
              <a:buFont typeface="Wingdings" pitchFamily="2" charset="2"/>
              <a:buNone/>
            </a:pPr>
            <a:endParaRPr lang="en-US" sz="2000" smtClean="0">
              <a:cs typeface="Times New Roman" pitchFamily="18" charset="0"/>
              <a:sym typeface="Times New Roman" pitchFamily="18" charset="0"/>
            </a:endParaRPr>
          </a:p>
          <a:p>
            <a:pPr marL="0" indent="0">
              <a:buFont typeface="Arial" pitchFamily="34" charset="0"/>
              <a:buNone/>
            </a:pPr>
            <a:r>
              <a:rPr lang="en-US" b="1" smtClean="0">
                <a:cs typeface="Times New Roman" pitchFamily="18" charset="0"/>
                <a:sym typeface="Times New Roman" pitchFamily="18" charset="0"/>
              </a:rPr>
              <a:t>4. </a:t>
            </a:r>
            <a:r>
              <a:rPr lang="en-US" b="1" u="sng" smtClean="0">
                <a:cs typeface="Times New Roman" pitchFamily="18" charset="0"/>
                <a:sym typeface="Times New Roman" pitchFamily="18" charset="0"/>
              </a:rPr>
              <a:t>What You Assert  Is So</a:t>
            </a:r>
            <a:r>
              <a:rPr lang="en-US" smtClean="0">
                <a:cs typeface="Times New Roman" pitchFamily="18" charset="0"/>
                <a:sym typeface="Times New Roman" pitchFamily="18" charset="0"/>
              </a:rPr>
              <a:t> </a:t>
            </a:r>
          </a:p>
          <a:p>
            <a:pPr marL="461963" lvl="2" indent="0">
              <a:buFont typeface="Arial" pitchFamily="34" charset="0"/>
              <a:buNone/>
            </a:pPr>
            <a:r>
              <a:rPr lang="en-US" sz="2000" smtClean="0">
                <a:cs typeface="Times New Roman" pitchFamily="18" charset="0"/>
                <a:sym typeface="Times New Roman" pitchFamily="18" charset="0"/>
              </a:rPr>
              <a:t>  </a:t>
            </a:r>
            <a:endParaRPr lang="en-US" sz="800" smtClean="0">
              <a:cs typeface="Times New Roman" pitchFamily="18" charset="0"/>
              <a:sym typeface="Times New Roman" pitchFamily="18" charset="0"/>
            </a:endParaRPr>
          </a:p>
          <a:p>
            <a:pPr marL="0" indent="0">
              <a:buFont typeface="Arial" pitchFamily="34" charset="0"/>
              <a:buNone/>
            </a:pPr>
            <a:r>
              <a:rPr lang="en-US" b="1" smtClean="0"/>
              <a:t>5. </a:t>
            </a:r>
            <a:r>
              <a:rPr lang="en-US" b="1" u="sng" smtClean="0">
                <a:cs typeface="Times New Roman" pitchFamily="18" charset="0"/>
                <a:sym typeface="Times New Roman" pitchFamily="18" charset="0"/>
              </a:rPr>
              <a:t>What You Say You Stand For</a:t>
            </a:r>
            <a:r>
              <a:rPr lang="en-US" smtClean="0">
                <a:cs typeface="Times New Roman" pitchFamily="18" charset="0"/>
                <a:sym typeface="Times New Roman" pitchFamily="18" charset="0"/>
              </a:rPr>
              <a:t> </a:t>
            </a:r>
          </a:p>
          <a:p>
            <a:pPr marL="461963" lvl="2" indent="0">
              <a:buFont typeface="Arial" pitchFamily="34" charset="0"/>
              <a:buNone/>
            </a:pPr>
            <a:endParaRPr lang="en-US" sz="1100" smtClean="0"/>
          </a:p>
          <a:p>
            <a:pPr marL="0" indent="0">
              <a:buFont typeface="Arial" pitchFamily="34" charset="0"/>
              <a:buNone/>
            </a:pPr>
            <a:r>
              <a:rPr lang="en-US" b="1" smtClean="0"/>
              <a:t>6. </a:t>
            </a:r>
            <a:r>
              <a:rPr lang="en-US" b="1" u="sng" smtClean="0"/>
              <a:t>Moral, Ethical And Legal Standards</a:t>
            </a:r>
            <a:r>
              <a:rPr lang="en-US" smtClean="0"/>
              <a:t> </a:t>
            </a:r>
          </a:p>
          <a:p>
            <a:pPr marL="461963" lvl="2" indent="0">
              <a:buFont typeface="Arial" pitchFamily="34" charset="0"/>
              <a:buNone/>
            </a:pPr>
            <a:r>
              <a:rPr lang="en-US" sz="2000" smtClean="0"/>
              <a:t>  </a:t>
            </a:r>
          </a:p>
          <a:p>
            <a:pPr marL="461963" lvl="2" indent="0">
              <a:buFont typeface="Wingdings" pitchFamily="2" charset="2"/>
              <a:buNone/>
            </a:pPr>
            <a:r>
              <a:rPr lang="en-US" sz="2000" smtClean="0">
                <a:cs typeface="Times New Roman" pitchFamily="18" charset="0"/>
                <a:sym typeface="Times New Roman" pitchFamily="18" charset="0"/>
              </a:rPr>
              <a:t>   </a:t>
            </a:r>
          </a:p>
        </p:txBody>
      </p:sp>
      <p:sp>
        <p:nvSpPr>
          <p:cNvPr id="33796"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E5A996E-E5B5-4C49-B2E2-A52C5F36EA83}" type="slidenum">
              <a:rPr lang="en-US" sz="1000" b="1">
                <a:solidFill>
                  <a:schemeClr val="bg2"/>
                </a:solidFill>
                <a:latin typeface="Helvetica 45 Light"/>
              </a:rPr>
              <a:pPr algn="r"/>
              <a:t>17</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9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95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95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952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9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18</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2"/>
          <p:cNvSpPr txBox="1">
            <a:spLocks noChangeArrowheads="1"/>
          </p:cNvSpPr>
          <p:nvPr/>
        </p:nvSpPr>
        <p:spPr bwMode="auto">
          <a:xfrm>
            <a:off x="465138" y="263525"/>
            <a:ext cx="83867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3200" b="1" smtClean="0">
                <a:latin typeface="+mn-lt"/>
              </a:rPr>
              <a:t>What is ‘Out-Of-Integrity’ Behavior </a:t>
            </a:r>
            <a:endParaRPr lang="en-US" sz="3200" b="1" dirty="0">
              <a:latin typeface="+mn-lt"/>
            </a:endParaRPr>
          </a:p>
        </p:txBody>
      </p:sp>
      <p:sp>
        <p:nvSpPr>
          <p:cNvPr id="5" name="Rectangle 3"/>
          <p:cNvSpPr txBox="1">
            <a:spLocks noChangeArrowheads="1"/>
          </p:cNvSpPr>
          <p:nvPr/>
        </p:nvSpPr>
        <p:spPr bwMode="auto">
          <a:xfrm>
            <a:off x="502920" y="870018"/>
            <a:ext cx="838835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80000"/>
              </a:lnSpc>
              <a:spcAft>
                <a:spcPts val="0"/>
              </a:spcAft>
              <a:buFont typeface="Wingdings" pitchFamily="2" charset="2"/>
              <a:buNone/>
              <a:defRPr/>
            </a:pPr>
            <a:r>
              <a:rPr lang="en-US" b="1" dirty="0" smtClean="0">
                <a:solidFill>
                  <a:schemeClr val="tx1"/>
                </a:solidFill>
              </a:rPr>
              <a:t>Examples include:</a:t>
            </a:r>
          </a:p>
          <a:p>
            <a:pPr algn="l" fontAlgn="auto">
              <a:lnSpc>
                <a:spcPct val="80000"/>
              </a:lnSpc>
              <a:spcAft>
                <a:spcPts val="0"/>
              </a:spcAft>
              <a:buFont typeface="Wingdings" pitchFamily="2" charset="2"/>
              <a:buNone/>
              <a:defRPr/>
            </a:pPr>
            <a:endParaRPr lang="en-US" sz="1000" b="1" dirty="0" smtClean="0">
              <a:solidFill>
                <a:schemeClr val="tx1"/>
              </a:solidFill>
            </a:endParaRPr>
          </a:p>
          <a:p>
            <a:pPr algn="l" fontAlgn="auto">
              <a:spcAft>
                <a:spcPts val="600"/>
              </a:spcAft>
              <a:buFontTx/>
              <a:buChar char="•"/>
              <a:defRPr/>
            </a:pPr>
            <a:r>
              <a:rPr lang="en-US" sz="2200" dirty="0" smtClean="0">
                <a:solidFill>
                  <a:schemeClr val="tx1"/>
                </a:solidFill>
              </a:rPr>
              <a:t>  Making commitments we don’t keep,  late or non-delivery with no </a:t>
            </a:r>
            <a:br>
              <a:rPr lang="en-US" sz="2200" dirty="0" smtClean="0">
                <a:solidFill>
                  <a:schemeClr val="tx1"/>
                </a:solidFill>
              </a:rPr>
            </a:br>
            <a:r>
              <a:rPr lang="en-US" sz="2200" dirty="0" smtClean="0">
                <a:solidFill>
                  <a:schemeClr val="tx1"/>
                </a:solidFill>
              </a:rPr>
              <a:t>    communication</a:t>
            </a:r>
          </a:p>
          <a:p>
            <a:pPr algn="l" fontAlgn="auto">
              <a:spcAft>
                <a:spcPts val="600"/>
              </a:spcAft>
              <a:buFontTx/>
              <a:buChar char="•"/>
              <a:defRPr/>
            </a:pPr>
            <a:r>
              <a:rPr lang="en-US" sz="2200" dirty="0" smtClean="0">
                <a:solidFill>
                  <a:schemeClr val="tx1"/>
                </a:solidFill>
              </a:rPr>
              <a:t>  Showing up late and/or not prepared for meetings, or don’t show up at all,</a:t>
            </a:r>
          </a:p>
          <a:p>
            <a:pPr algn="l" fontAlgn="auto">
              <a:spcAft>
                <a:spcPts val="600"/>
              </a:spcAft>
              <a:buFontTx/>
              <a:buChar char="•"/>
              <a:defRPr/>
            </a:pPr>
            <a:r>
              <a:rPr lang="en-US" sz="2200" dirty="0" smtClean="0">
                <a:solidFill>
                  <a:schemeClr val="tx1"/>
                </a:solidFill>
              </a:rPr>
              <a:t>  Secretly reading documents, answering emails, or working on other matters </a:t>
            </a:r>
            <a:br>
              <a:rPr lang="en-US" sz="2200" dirty="0" smtClean="0">
                <a:solidFill>
                  <a:schemeClr val="tx1"/>
                </a:solidFill>
              </a:rPr>
            </a:br>
            <a:r>
              <a:rPr lang="en-US" sz="2200" dirty="0" smtClean="0">
                <a:solidFill>
                  <a:schemeClr val="tx1"/>
                </a:solidFill>
              </a:rPr>
              <a:t>     while in meetings, </a:t>
            </a:r>
          </a:p>
          <a:p>
            <a:pPr algn="l" fontAlgn="auto">
              <a:spcAft>
                <a:spcPts val="600"/>
              </a:spcAft>
              <a:buFontTx/>
              <a:buChar char="•"/>
              <a:defRPr/>
            </a:pPr>
            <a:r>
              <a:rPr lang="en-US" sz="2200" dirty="0" smtClean="0">
                <a:solidFill>
                  <a:schemeClr val="tx1"/>
                </a:solidFill>
              </a:rPr>
              <a:t>  Failing to return telephone calls when promised,</a:t>
            </a:r>
          </a:p>
          <a:p>
            <a:pPr algn="l" fontAlgn="auto">
              <a:spcAft>
                <a:spcPts val="600"/>
              </a:spcAft>
              <a:buFontTx/>
              <a:buChar char="•"/>
              <a:defRPr/>
            </a:pPr>
            <a:r>
              <a:rPr lang="en-US" sz="2200" dirty="0" smtClean="0">
                <a:solidFill>
                  <a:schemeClr val="tx1"/>
                </a:solidFill>
              </a:rPr>
              <a:t>  Violating or playing games with negotiated agreements or organizational </a:t>
            </a:r>
            <a:br>
              <a:rPr lang="en-US" sz="2200" dirty="0" smtClean="0">
                <a:solidFill>
                  <a:schemeClr val="tx1"/>
                </a:solidFill>
              </a:rPr>
            </a:br>
            <a:r>
              <a:rPr lang="en-US" sz="2200" dirty="0" smtClean="0">
                <a:solidFill>
                  <a:schemeClr val="tx1"/>
                </a:solidFill>
              </a:rPr>
              <a:t>     policies</a:t>
            </a:r>
          </a:p>
          <a:p>
            <a:pPr algn="l" fontAlgn="auto">
              <a:spcAft>
                <a:spcPts val="600"/>
              </a:spcAft>
              <a:buFontTx/>
              <a:buChar char="•"/>
              <a:defRPr/>
            </a:pPr>
            <a:r>
              <a:rPr lang="en-US" sz="2200" dirty="0" smtClean="0">
                <a:solidFill>
                  <a:schemeClr val="tx1"/>
                </a:solidFill>
              </a:rPr>
              <a:t>  Lying to others including our spouses, children, friends, co-workers (including </a:t>
            </a:r>
            <a:br>
              <a:rPr lang="en-US" sz="2200" dirty="0" smtClean="0">
                <a:solidFill>
                  <a:schemeClr val="tx1"/>
                </a:solidFill>
              </a:rPr>
            </a:br>
            <a:r>
              <a:rPr lang="en-US" sz="2200" dirty="0" smtClean="0">
                <a:solidFill>
                  <a:schemeClr val="tx1"/>
                </a:solidFill>
              </a:rPr>
              <a:t>    not being straight when it is merely uncomfortable to do so),</a:t>
            </a:r>
          </a:p>
          <a:p>
            <a:pPr algn="l" fontAlgn="auto">
              <a:spcAft>
                <a:spcPts val="600"/>
              </a:spcAft>
              <a:buFontTx/>
              <a:buChar char="•"/>
              <a:defRPr/>
            </a:pPr>
            <a:r>
              <a:rPr lang="en-US" sz="2200" dirty="0" smtClean="0">
                <a:solidFill>
                  <a:schemeClr val="tx1"/>
                </a:solidFill>
              </a:rPr>
              <a:t>  Cheating on taxes,</a:t>
            </a:r>
          </a:p>
          <a:p>
            <a:pPr algn="l" fontAlgn="auto">
              <a:spcAft>
                <a:spcPts val="600"/>
              </a:spcAft>
              <a:buFontTx/>
              <a:buChar char="•"/>
              <a:defRPr/>
            </a:pPr>
            <a:r>
              <a:rPr lang="en-US" sz="2200" dirty="0" smtClean="0">
                <a:solidFill>
                  <a:schemeClr val="tx1"/>
                </a:solidFill>
              </a:rPr>
              <a:t>  Stealing  (e.g., keeping excess change when mistakenly given or padding </a:t>
            </a:r>
            <a:br>
              <a:rPr lang="en-US" sz="2200" dirty="0" smtClean="0">
                <a:solidFill>
                  <a:schemeClr val="tx1"/>
                </a:solidFill>
              </a:rPr>
            </a:br>
            <a:r>
              <a:rPr lang="en-US" sz="2200" dirty="0" smtClean="0">
                <a:solidFill>
                  <a:schemeClr val="tx1"/>
                </a:solidFill>
              </a:rPr>
              <a:t>     expense reports),</a:t>
            </a:r>
          </a:p>
          <a:p>
            <a:pPr algn="l" fontAlgn="auto">
              <a:spcAft>
                <a:spcPts val="600"/>
              </a:spcAft>
              <a:buFontTx/>
              <a:buChar char="•"/>
              <a:defRPr/>
            </a:pPr>
            <a:r>
              <a:rPr lang="en-US" sz="2200" dirty="0" smtClean="0">
                <a:solidFill>
                  <a:schemeClr val="tx1"/>
                </a:solidFill>
              </a:rPr>
              <a:t>  Using the web for personal reasons at work, including shopping on line… </a:t>
            </a:r>
          </a:p>
          <a:p>
            <a:pPr algn="l" fontAlgn="auto">
              <a:spcAft>
                <a:spcPts val="600"/>
              </a:spcAft>
              <a:defRPr/>
            </a:pPr>
            <a:r>
              <a:rPr lang="en-US" sz="2600" b="1" dirty="0" smtClean="0">
                <a:solidFill>
                  <a:schemeClr val="tx1"/>
                </a:solidFill>
              </a:rPr>
              <a:t>Now what’s </a:t>
            </a:r>
            <a:r>
              <a:rPr lang="en-US" sz="2600" b="1" i="1" dirty="0" smtClean="0">
                <a:solidFill>
                  <a:schemeClr val="tx1"/>
                </a:solidFill>
              </a:rPr>
              <a:t>background conversation</a:t>
            </a:r>
            <a:r>
              <a:rPr lang="en-US" sz="2600" b="1" dirty="0" smtClean="0">
                <a:solidFill>
                  <a:schemeClr val="tx1"/>
                </a:solidFill>
              </a:rPr>
              <a:t> saying? </a:t>
            </a:r>
          </a:p>
          <a:p>
            <a:pPr algn="l" fontAlgn="auto">
              <a:spcAft>
                <a:spcPts val="600"/>
              </a:spcAft>
              <a:defRPr/>
            </a:pPr>
            <a:endParaRPr lang="en-US" sz="2200" dirty="0" smtClean="0"/>
          </a:p>
        </p:txBody>
      </p:sp>
    </p:spTree>
    <p:extLst>
      <p:ext uri="{BB962C8B-B14F-4D97-AF65-F5344CB8AC3E}">
        <p14:creationId xmlns:p14="http://schemas.microsoft.com/office/powerpoint/2010/main" val="3629716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81000" y="274638"/>
            <a:ext cx="8382000" cy="1143000"/>
          </a:xfrm>
        </p:spPr>
        <p:txBody>
          <a:bodyPr bIns="91440"/>
          <a:lstStyle/>
          <a:p>
            <a:r>
              <a:rPr lang="en-US" sz="4000" dirty="0" smtClean="0"/>
              <a:t>What is Meant by </a:t>
            </a:r>
            <a:r>
              <a:rPr lang="en-US" sz="4000" u="sng" dirty="0" smtClean="0"/>
              <a:t>Honoring </a:t>
            </a:r>
            <a:r>
              <a:rPr lang="en-US" sz="4000" u="sng" dirty="0" smtClean="0"/>
              <a:t>Your </a:t>
            </a:r>
            <a:r>
              <a:rPr lang="en-US" sz="4000" u="sng" dirty="0" smtClean="0"/>
              <a:t>Word</a:t>
            </a:r>
            <a:r>
              <a:rPr lang="en-US" sz="4000" dirty="0" smtClean="0"/>
              <a:t>?</a:t>
            </a:r>
            <a:endParaRPr lang="en-US" sz="4000" dirty="0" smtClean="0"/>
          </a:p>
        </p:txBody>
      </p:sp>
      <p:sp>
        <p:nvSpPr>
          <p:cNvPr id="4" name="Content Placeholder 3"/>
          <p:cNvSpPr>
            <a:spLocks noGrp="1"/>
          </p:cNvSpPr>
          <p:nvPr>
            <p:ph idx="1"/>
          </p:nvPr>
        </p:nvSpPr>
        <p:spPr>
          <a:xfrm>
            <a:off x="457200" y="1371600"/>
            <a:ext cx="8229600" cy="4525963"/>
          </a:xfrm>
        </p:spPr>
        <p:txBody>
          <a:bodyPr/>
          <a:lstStyle/>
          <a:p>
            <a:pPr marL="514350" indent="-514350">
              <a:buFont typeface="Calibri" pitchFamily="34" charset="0"/>
              <a:buAutoNum type="arabicPeriod"/>
            </a:pPr>
            <a:r>
              <a:rPr lang="en-US" b="1" i="1" u="sng" dirty="0" smtClean="0"/>
              <a:t>Keeping</a:t>
            </a:r>
            <a:r>
              <a:rPr lang="en-US" b="1" dirty="0" smtClean="0"/>
              <a:t> </a:t>
            </a:r>
            <a:r>
              <a:rPr lang="en-US" dirty="0" smtClean="0"/>
              <a:t>your word</a:t>
            </a:r>
          </a:p>
          <a:p>
            <a:pPr marL="400050" lvl="1" indent="0">
              <a:buFont typeface="Arial" pitchFamily="34" charset="0"/>
              <a:buNone/>
            </a:pPr>
            <a:r>
              <a:rPr lang="en-US" b="1" u="sng" dirty="0" smtClean="0"/>
              <a:t> OR</a:t>
            </a:r>
            <a:r>
              <a:rPr lang="en-US" b="1" dirty="0" smtClean="0"/>
              <a:t>:</a:t>
            </a:r>
          </a:p>
          <a:p>
            <a:pPr marL="514350" indent="-514350">
              <a:buFont typeface="Calibri" pitchFamily="34" charset="0"/>
              <a:buAutoNum type="arabicPeriod"/>
            </a:pPr>
            <a:r>
              <a:rPr lang="en-US" b="1" i="1" u="sng" dirty="0" smtClean="0"/>
              <a:t>Whenever you will not keep your word</a:t>
            </a:r>
            <a:r>
              <a:rPr lang="en-US" dirty="0" smtClean="0"/>
              <a:t> as </a:t>
            </a:r>
            <a:r>
              <a:rPr lang="en-US" sz="2800" dirty="0" smtClean="0"/>
              <a:t>soon as you become aware that you will not be keeping your word (including not keeping your word on time) saying to everyone who will or may be impacted:</a:t>
            </a:r>
            <a:endParaRPr lang="en-US" sz="2800" b="1" dirty="0" smtClean="0"/>
          </a:p>
          <a:p>
            <a:pPr marL="0" indent="0">
              <a:buNone/>
            </a:pPr>
            <a:endParaRPr lang="en-US" dirty="0" smtClean="0"/>
          </a:p>
          <a:p>
            <a:pPr marL="514350" indent="-514350">
              <a:buFont typeface="Calibri" pitchFamily="34" charset="0"/>
              <a:buAutoNum type="arabicPeriod"/>
            </a:pPr>
            <a:endParaRPr lang="en-US" dirty="0" smtClean="0"/>
          </a:p>
        </p:txBody>
      </p:sp>
      <p:sp>
        <p:nvSpPr>
          <p:cNvPr id="5" name="Rectangle 4"/>
          <p:cNvSpPr/>
          <p:nvPr/>
        </p:nvSpPr>
        <p:spPr>
          <a:xfrm>
            <a:off x="1143000" y="4724400"/>
            <a:ext cx="7848600" cy="1631950"/>
          </a:xfrm>
          <a:prstGeom prst="rect">
            <a:avLst/>
          </a:prstGeom>
        </p:spPr>
        <p:txBody>
          <a:bodyPr>
            <a:spAutoFit/>
          </a:bodyPr>
          <a:lstStyle/>
          <a:p>
            <a:pPr marL="860425" lvl="1" indent="-457200" fontAlgn="auto">
              <a:spcBef>
                <a:spcPts val="0"/>
              </a:spcBef>
              <a:spcAft>
                <a:spcPts val="0"/>
              </a:spcAft>
              <a:buFont typeface="+mj-lt"/>
              <a:buAutoNum type="alphaLcParenR"/>
              <a:defRPr/>
            </a:pPr>
            <a:r>
              <a:rPr lang="en-US" sz="2000" dirty="0">
                <a:latin typeface="+mn-lt"/>
                <a:cs typeface="+mn-cs"/>
              </a:rPr>
              <a:t> That you will not be keeping your word, and</a:t>
            </a:r>
          </a:p>
          <a:p>
            <a:pPr marL="914400" lvl="1" indent="-457200" fontAlgn="auto">
              <a:spcBef>
                <a:spcPts val="0"/>
              </a:spcBef>
              <a:spcAft>
                <a:spcPts val="0"/>
              </a:spcAft>
              <a:buFont typeface="+mj-lt"/>
              <a:buAutoNum type="alphaLcParenR"/>
              <a:defRPr/>
            </a:pPr>
            <a:r>
              <a:rPr lang="en-US" sz="2000" dirty="0">
                <a:latin typeface="+mn-lt"/>
                <a:cs typeface="+mn-cs"/>
              </a:rPr>
              <a:t>That you will keep that word in the future and by </a:t>
            </a:r>
            <a:br>
              <a:rPr lang="en-US" sz="2000" dirty="0">
                <a:latin typeface="+mn-lt"/>
                <a:cs typeface="+mn-cs"/>
              </a:rPr>
            </a:br>
            <a:r>
              <a:rPr lang="en-US" sz="2000" dirty="0">
                <a:latin typeface="+mn-lt"/>
                <a:cs typeface="+mn-cs"/>
              </a:rPr>
              <a:t> when, or that you won’t be keeping your word, and</a:t>
            </a:r>
          </a:p>
          <a:p>
            <a:pPr marL="860425" lvl="1" indent="-457200" fontAlgn="auto">
              <a:spcBef>
                <a:spcPts val="0"/>
              </a:spcBef>
              <a:spcAft>
                <a:spcPts val="0"/>
              </a:spcAft>
              <a:buFont typeface="+mj-lt"/>
              <a:buAutoNum type="alphaLcParenR"/>
              <a:defRPr/>
            </a:pPr>
            <a:r>
              <a:rPr lang="en-US" sz="2000" b="1" dirty="0">
                <a:latin typeface="+mn-lt"/>
                <a:cs typeface="+mn-cs"/>
              </a:rPr>
              <a:t> </a:t>
            </a:r>
            <a:r>
              <a:rPr lang="en-US" sz="2000" dirty="0">
                <a:latin typeface="+mn-lt"/>
                <a:cs typeface="+mn-cs"/>
              </a:rPr>
              <a:t>What you will do to deal with the impact  on others of the  </a:t>
            </a:r>
            <a:br>
              <a:rPr lang="en-US" sz="2000" dirty="0">
                <a:latin typeface="+mn-lt"/>
                <a:cs typeface="+mn-cs"/>
              </a:rPr>
            </a:br>
            <a:r>
              <a:rPr lang="en-US" sz="2000" dirty="0">
                <a:latin typeface="+mn-lt"/>
                <a:cs typeface="+mn-cs"/>
              </a:rPr>
              <a:t> failure to keep your word (or not to keep it on time).</a:t>
            </a:r>
            <a:endParaRPr lang="en-US" sz="2000" dirty="0">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143000"/>
          </a:xfrm>
        </p:spPr>
        <p:txBody>
          <a:bodyPr/>
          <a:lstStyle/>
          <a:p>
            <a:r>
              <a:rPr lang="en-US" dirty="0" smtClean="0"/>
              <a:t>Why </a:t>
            </a:r>
            <a:r>
              <a:rPr lang="en-US" dirty="0" smtClean="0"/>
              <a:t>This, Why Now</a:t>
            </a:r>
            <a:r>
              <a:rPr lang="en-US" dirty="0" smtClean="0"/>
              <a:t>?</a:t>
            </a:r>
          </a:p>
        </p:txBody>
      </p:sp>
      <p:sp>
        <p:nvSpPr>
          <p:cNvPr id="17411" name="Content Placeholder 2"/>
          <p:cNvSpPr>
            <a:spLocks noGrp="1"/>
          </p:cNvSpPr>
          <p:nvPr>
            <p:ph idx="1"/>
          </p:nvPr>
        </p:nvSpPr>
        <p:spPr>
          <a:xfrm>
            <a:off x="581025" y="1295400"/>
            <a:ext cx="7988300" cy="5715000"/>
          </a:xfrm>
        </p:spPr>
        <p:txBody>
          <a:bodyPr rtlCol="0">
            <a:normAutofit fontScale="92500" lnSpcReduction="20000"/>
          </a:bodyPr>
          <a:lstStyle/>
          <a:p>
            <a:pPr marL="0" indent="0" fontAlgn="auto">
              <a:spcAft>
                <a:spcPts val="0"/>
              </a:spcAft>
              <a:buFont typeface="Arial" pitchFamily="34" charset="0"/>
              <a:buNone/>
              <a:defRPr/>
            </a:pPr>
            <a:r>
              <a:rPr lang="en-US" sz="2400" b="1" i="1" dirty="0" smtClean="0">
                <a:solidFill>
                  <a:schemeClr val="tx2">
                    <a:lumMod val="50000"/>
                  </a:schemeClr>
                </a:solidFill>
              </a:rPr>
              <a:t>“We need a very different way of working… an action agenda of coordinated change unlike anything we ever have experienced in  academic medicine.” 	</a:t>
            </a:r>
          </a:p>
          <a:p>
            <a:pPr marL="0" indent="0" fontAlgn="auto">
              <a:spcAft>
                <a:spcPts val="0"/>
              </a:spcAft>
              <a:buFont typeface="Arial" pitchFamily="34" charset="0"/>
              <a:buNone/>
              <a:defRPr/>
            </a:pPr>
            <a:r>
              <a:rPr lang="en-US" sz="2400" b="1" i="1" dirty="0" smtClean="0">
                <a:solidFill>
                  <a:schemeClr val="tx2">
                    <a:lumMod val="50000"/>
                  </a:schemeClr>
                </a:solidFill>
              </a:rPr>
              <a:t>	</a:t>
            </a:r>
            <a:r>
              <a:rPr lang="en-US" sz="2000" b="1" dirty="0" smtClean="0">
                <a:solidFill>
                  <a:schemeClr val="tx2">
                    <a:lumMod val="50000"/>
                  </a:schemeClr>
                </a:solidFill>
              </a:rPr>
              <a:t>		</a:t>
            </a:r>
            <a:r>
              <a:rPr lang="en-US" sz="2000" dirty="0" smtClean="0"/>
              <a:t>			</a:t>
            </a:r>
            <a:r>
              <a:rPr lang="en-US" sz="1500" dirty="0" smtClean="0"/>
              <a:t>Darrell </a:t>
            </a:r>
            <a:r>
              <a:rPr lang="en-US" sz="1500" dirty="0" err="1" smtClean="0"/>
              <a:t>Kirch</a:t>
            </a:r>
            <a:r>
              <a:rPr lang="en-US" sz="1500" dirty="0" smtClean="0"/>
              <a:t>, President AAMC</a:t>
            </a:r>
          </a:p>
          <a:p>
            <a:pPr marL="0" indent="0" fontAlgn="auto">
              <a:spcBef>
                <a:spcPct val="0"/>
              </a:spcBef>
              <a:spcAft>
                <a:spcPts val="0"/>
              </a:spcAft>
              <a:buFont typeface="Arial" pitchFamily="34" charset="0"/>
              <a:buNone/>
              <a:defRPr/>
            </a:pPr>
            <a:r>
              <a:rPr lang="en-US" sz="1500" dirty="0" smtClean="0"/>
              <a:t>						2010 AAMC Annual Meeting</a:t>
            </a:r>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fontAlgn="auto">
              <a:spcBef>
                <a:spcPct val="0"/>
              </a:spcBef>
              <a:spcAft>
                <a:spcPts val="0"/>
              </a:spcAft>
              <a:defRPr/>
            </a:pPr>
            <a:endParaRPr lang="en-US" sz="1600" dirty="0" smtClean="0"/>
          </a:p>
          <a:p>
            <a:pPr marL="0" indent="0" fontAlgn="auto">
              <a:spcBef>
                <a:spcPct val="0"/>
              </a:spcBef>
              <a:spcAft>
                <a:spcPts val="0"/>
              </a:spcAft>
              <a:buFont typeface="Arial" pitchFamily="34" charset="0"/>
              <a:buNone/>
              <a:defRPr/>
            </a:pPr>
            <a:endParaRPr lang="en-US" sz="1600" dirty="0" smtClean="0"/>
          </a:p>
          <a:p>
            <a:pPr marL="0" indent="0" fontAlgn="auto">
              <a:spcBef>
                <a:spcPct val="0"/>
              </a:spcBef>
              <a:spcAft>
                <a:spcPts val="0"/>
              </a:spcAft>
              <a:buFont typeface="Arial" pitchFamily="34" charset="0"/>
              <a:buNone/>
              <a:defRPr/>
            </a:pPr>
            <a:endParaRPr lang="en-US" sz="1600" dirty="0" smtClean="0"/>
          </a:p>
          <a:p>
            <a:pPr marL="0" indent="0" fontAlgn="auto">
              <a:spcBef>
                <a:spcPct val="0"/>
              </a:spcBef>
              <a:spcAft>
                <a:spcPts val="0"/>
              </a:spcAft>
              <a:buFont typeface="Arial" pitchFamily="34" charset="0"/>
              <a:buNone/>
              <a:defRPr/>
            </a:pPr>
            <a:endParaRPr lang="en-US" sz="1600" dirty="0" smtClean="0"/>
          </a:p>
          <a:p>
            <a:pPr marL="0" indent="0" fontAlgn="auto">
              <a:spcBef>
                <a:spcPct val="0"/>
              </a:spcBef>
              <a:spcAft>
                <a:spcPts val="0"/>
              </a:spcAft>
              <a:buFont typeface="Arial" pitchFamily="34" charset="0"/>
              <a:buNone/>
              <a:defRPr/>
            </a:pPr>
            <a:r>
              <a:rPr lang="en-US" sz="2400" b="1" i="1" dirty="0" smtClean="0">
                <a:solidFill>
                  <a:schemeClr val="tx2">
                    <a:lumMod val="50000"/>
                  </a:schemeClr>
                </a:solidFill>
              </a:rPr>
              <a:t>“Healthcare leaders today are faced with adaptive challenges, which in contrast to technical problems, are complex problems for which they have little or no preexisting experience or solutions.”    </a:t>
            </a:r>
          </a:p>
          <a:p>
            <a:pPr marL="0" indent="0" fontAlgn="auto">
              <a:spcBef>
                <a:spcPct val="0"/>
              </a:spcBef>
              <a:spcAft>
                <a:spcPts val="0"/>
              </a:spcAft>
              <a:buFont typeface="Arial" pitchFamily="34" charset="0"/>
              <a:buNone/>
              <a:defRPr/>
            </a:pPr>
            <a:r>
              <a:rPr lang="en-US" i="1" dirty="0" smtClean="0"/>
              <a:t>			          	</a:t>
            </a:r>
            <a:r>
              <a:rPr lang="en-US" sz="1500" i="1" dirty="0" smtClean="0"/>
              <a:t>   </a:t>
            </a:r>
            <a:r>
              <a:rPr lang="en-US" sz="1500" i="1" dirty="0" smtClean="0"/>
              <a:t>                                          Wiley </a:t>
            </a:r>
            <a:r>
              <a:rPr lang="en-US" sz="1500" i="1" dirty="0" smtClean="0"/>
              <a:t>S. </a:t>
            </a:r>
            <a:r>
              <a:rPr lang="en-US" sz="1500" i="1" dirty="0" err="1" smtClean="0"/>
              <a:t>Souba</a:t>
            </a:r>
            <a:r>
              <a:rPr lang="en-US" sz="1500" i="1" dirty="0" smtClean="0"/>
              <a:t>, Dean	</a:t>
            </a:r>
            <a:br>
              <a:rPr lang="en-US" sz="1500" i="1" dirty="0" smtClean="0"/>
            </a:br>
            <a:r>
              <a:rPr lang="en-US" sz="1500" i="1" dirty="0" smtClean="0"/>
              <a:t>                        	                                                           </a:t>
            </a:r>
            <a:r>
              <a:rPr lang="en-US" sz="1500" i="1" dirty="0" smtClean="0"/>
              <a:t>                                Dartmouth </a:t>
            </a:r>
            <a:r>
              <a:rPr lang="en-US" sz="1500" i="1" dirty="0" smtClean="0"/>
              <a:t>Medical School									</a:t>
            </a:r>
            <a:r>
              <a:rPr lang="en-US" i="1" dirty="0" smtClean="0"/>
              <a:t>	</a:t>
            </a:r>
          </a:p>
        </p:txBody>
      </p:sp>
      <p:pic>
        <p:nvPicPr>
          <p:cNvPr id="4" name="Picture 4" descr="http://3.bp.blogspot.com/_NdBJQhokgPc/TFbtAAa6LkI/AAAAAAAAAtI/3bE-1dTx1Vs/s1600/Obamacare-flow-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815" y="2514600"/>
            <a:ext cx="225538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44488" y="596900"/>
            <a:ext cx="8636000" cy="546100"/>
          </a:xfrm>
        </p:spPr>
        <p:txBody>
          <a:bodyPr bIns="91440" rtlCol="0">
            <a:normAutofit fontScale="90000"/>
          </a:bodyPr>
          <a:lstStyle/>
          <a:p>
            <a:pPr fontAlgn="auto">
              <a:spcAft>
                <a:spcPts val="0"/>
              </a:spcAft>
              <a:defRPr/>
            </a:pPr>
            <a:r>
              <a:rPr lang="en-US" sz="4000" dirty="0" smtClean="0"/>
              <a:t>Honoring Your Word Builds Trust</a:t>
            </a:r>
          </a:p>
        </p:txBody>
      </p:sp>
      <p:sp>
        <p:nvSpPr>
          <p:cNvPr id="621571" name="Rectangle 3"/>
          <p:cNvSpPr>
            <a:spLocks noGrp="1" noChangeArrowheads="1"/>
          </p:cNvSpPr>
          <p:nvPr>
            <p:ph type="body" sz="half" idx="4294967295"/>
          </p:nvPr>
        </p:nvSpPr>
        <p:spPr>
          <a:xfrm>
            <a:off x="457200" y="1295400"/>
            <a:ext cx="8308975" cy="5562600"/>
          </a:xfrm>
        </p:spPr>
        <p:txBody>
          <a:bodyPr/>
          <a:lstStyle/>
          <a:p>
            <a:pPr marL="457200" indent="-457200">
              <a:spcAft>
                <a:spcPct val="35000"/>
              </a:spcAft>
              <a:buFont typeface="Wingdings" pitchFamily="2" charset="2"/>
              <a:buChar char="Ø"/>
            </a:pPr>
            <a:r>
              <a:rPr lang="en-US" sz="2400" smtClean="0"/>
              <a:t>When the literature on trust talks about “walking the talk”, it says that to be trusted you must keep your word.</a:t>
            </a:r>
          </a:p>
          <a:p>
            <a:pPr marL="457200" indent="-457200">
              <a:spcAft>
                <a:spcPct val="35000"/>
              </a:spcAft>
              <a:buFont typeface="Wingdings" pitchFamily="2" charset="2"/>
              <a:buChar char="Ø"/>
            </a:pPr>
            <a:r>
              <a:rPr lang="en-US" sz="2400" smtClean="0"/>
              <a:t>Surprising to many is the fact that you will  engender a  </a:t>
            </a:r>
            <a:r>
              <a:rPr lang="en-US" sz="2400" b="1" smtClean="0"/>
              <a:t>greater degree of trust </a:t>
            </a:r>
            <a:r>
              <a:rPr lang="en-US" sz="2400" smtClean="0"/>
              <a:t>(and admiration) when you do not keep your word, but you do honor your word.</a:t>
            </a:r>
          </a:p>
          <a:p>
            <a:pPr marL="457200" indent="-457200">
              <a:spcAft>
                <a:spcPct val="35000"/>
              </a:spcAft>
              <a:buFont typeface="Wingdings" pitchFamily="2" charset="2"/>
              <a:buChar char="Ø"/>
            </a:pPr>
            <a:r>
              <a:rPr lang="en-US" sz="2400" smtClean="0"/>
              <a:t>Honoring your word when you have not kept it starts with being open/honest about the fact that you </a:t>
            </a:r>
            <a:r>
              <a:rPr lang="en-US" sz="2400" b="1" u="sng" smtClean="0"/>
              <a:t>gave your word</a:t>
            </a:r>
            <a:r>
              <a:rPr lang="en-US" sz="2400" smtClean="0"/>
              <a:t>, and you </a:t>
            </a:r>
            <a:r>
              <a:rPr lang="en-US" sz="2400" b="1" u="sng" smtClean="0"/>
              <a:t>did not keep it.</a:t>
            </a:r>
          </a:p>
          <a:p>
            <a:pPr marL="457200" indent="-457200">
              <a:spcAft>
                <a:spcPct val="35000"/>
              </a:spcAft>
              <a:buFont typeface="Wingdings" pitchFamily="2" charset="2"/>
              <a:buChar char="Ø"/>
            </a:pPr>
            <a:r>
              <a:rPr lang="en-US" sz="2400" smtClean="0"/>
              <a:t>This is sufficiently uncommon that often this alone cleans up the mess you caused and therefore may be enough to maintain your integrity.</a:t>
            </a:r>
          </a:p>
          <a:p>
            <a:pPr marL="457200" indent="-457200">
              <a:spcAft>
                <a:spcPct val="35000"/>
              </a:spcAft>
              <a:buFont typeface="Wingdings" pitchFamily="2" charset="2"/>
              <a:buChar char="Ø"/>
            </a:pPr>
            <a:endParaRPr lang="en-US" sz="2400" b="1" u="sng" smtClean="0"/>
          </a:p>
          <a:p>
            <a:pPr marL="457200" indent="-457200">
              <a:spcAft>
                <a:spcPct val="35000"/>
              </a:spcAft>
              <a:buFont typeface="Wingdings" pitchFamily="2" charset="2"/>
              <a:buChar char="Ø"/>
            </a:pPr>
            <a:endParaRPr lang="en-US" sz="2400" smtClean="0"/>
          </a:p>
          <a:p>
            <a:pPr marL="457200" indent="-457200">
              <a:spcAft>
                <a:spcPct val="35000"/>
              </a:spcAft>
              <a:buFont typeface="Wingdings" pitchFamily="2" charset="2"/>
              <a:buChar char="Ø"/>
            </a:pPr>
            <a:endParaRPr lang="en-US" sz="2400" smtClean="0"/>
          </a:p>
        </p:txBody>
      </p:sp>
      <p:sp>
        <p:nvSpPr>
          <p:cNvPr id="37892"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35CA388-A47D-4615-B56B-CFC0430E5925}" type="slidenum">
              <a:rPr lang="en-US" sz="1000" b="1">
                <a:solidFill>
                  <a:schemeClr val="bg2"/>
                </a:solidFill>
                <a:latin typeface="Helvetica 45 Light"/>
              </a:rPr>
              <a:pPr algn="r"/>
              <a:t>20</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1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66700" y="444500"/>
            <a:ext cx="8636000" cy="546100"/>
          </a:xfrm>
        </p:spPr>
        <p:txBody>
          <a:bodyPr bIns="91440" rtlCol="0">
            <a:normAutofit fontScale="90000"/>
          </a:bodyPr>
          <a:lstStyle/>
          <a:p>
            <a:pPr fontAlgn="auto">
              <a:spcAft>
                <a:spcPts val="0"/>
              </a:spcAft>
              <a:defRPr/>
            </a:pPr>
            <a:r>
              <a:rPr lang="en-US" dirty="0" smtClean="0"/>
              <a:t>Integrity Is The Pathway to Trust</a:t>
            </a:r>
          </a:p>
        </p:txBody>
      </p:sp>
      <p:sp>
        <p:nvSpPr>
          <p:cNvPr id="621571" name="Rectangle 3"/>
          <p:cNvSpPr>
            <a:spLocks noGrp="1" noChangeArrowheads="1"/>
          </p:cNvSpPr>
          <p:nvPr>
            <p:ph type="body" sz="half" idx="4294967295"/>
          </p:nvPr>
        </p:nvSpPr>
        <p:spPr>
          <a:xfrm>
            <a:off x="228600" y="1447800"/>
            <a:ext cx="8620125" cy="5867400"/>
          </a:xfrm>
        </p:spPr>
        <p:txBody>
          <a:bodyPr rtlCol="0">
            <a:normAutofit/>
          </a:bodyPr>
          <a:lstStyle/>
          <a:p>
            <a:pPr marL="0" indent="0" fontAlgn="auto">
              <a:spcAft>
                <a:spcPts val="0"/>
              </a:spcAft>
              <a:buFont typeface="Arial" pitchFamily="34" charset="0"/>
              <a:buNone/>
              <a:defRPr/>
            </a:pPr>
            <a:r>
              <a:rPr lang="en-US" b="1" dirty="0" smtClean="0">
                <a:cs typeface="Arial" pitchFamily="34" charset="0"/>
              </a:rPr>
              <a:t> Trust is not something you can do.</a:t>
            </a:r>
          </a:p>
          <a:p>
            <a:pPr marL="803275" lvl="1" indent="-400050" algn="just" fontAlgn="auto">
              <a:spcAft>
                <a:spcPts val="0"/>
              </a:spcAft>
              <a:defRPr/>
            </a:pPr>
            <a:r>
              <a:rPr lang="en-US" dirty="0" smtClean="0">
                <a:cs typeface="Arial" pitchFamily="34" charset="0"/>
              </a:rPr>
              <a:t>Trust grows as a result of the actions you take when honoring your word.</a:t>
            </a:r>
          </a:p>
          <a:p>
            <a:pPr marL="803275" lvl="1" indent="-400050" algn="just" fontAlgn="auto">
              <a:spcAft>
                <a:spcPts val="0"/>
              </a:spcAft>
              <a:defRPr/>
            </a:pPr>
            <a:r>
              <a:rPr lang="en-US" dirty="0" smtClean="0">
                <a:cs typeface="Arial" pitchFamily="34" charset="0"/>
              </a:rPr>
              <a:t>Is not the same as likeability or sincerity – we all know people who we like, but we do not trust.</a:t>
            </a:r>
          </a:p>
          <a:p>
            <a:pPr marL="803275" lvl="1" indent="-400050" algn="just" fontAlgn="auto">
              <a:spcAft>
                <a:spcPts val="0"/>
              </a:spcAft>
              <a:defRPr/>
            </a:pPr>
            <a:r>
              <a:rPr lang="en-US" dirty="0" smtClean="0">
                <a:cs typeface="Arial" pitchFamily="34" charset="0"/>
              </a:rPr>
              <a:t>When you honor your word, trust becomes almost instantly available.</a:t>
            </a:r>
          </a:p>
          <a:p>
            <a:pPr marL="403225" lvl="1" indent="0" algn="just" fontAlgn="auto">
              <a:spcAft>
                <a:spcPts val="0"/>
              </a:spcAft>
              <a:buFont typeface="Arial" pitchFamily="34" charset="0"/>
              <a:buNone/>
              <a:defRPr/>
            </a:pPr>
            <a:endParaRPr lang="en-US" dirty="0" smtClean="0">
              <a:cs typeface="Arial" pitchFamily="34" charset="0"/>
            </a:endParaRPr>
          </a:p>
          <a:p>
            <a:pPr marL="803275" lvl="1" indent="-400050" algn="just" fontAlgn="auto">
              <a:spcAft>
                <a:spcPts val="0"/>
              </a:spcAft>
              <a:buFontTx/>
              <a:buNone/>
              <a:defRPr/>
            </a:pPr>
            <a:endParaRPr lang="en-US" sz="2400" dirty="0" smtClean="0">
              <a:cs typeface="Arial" pitchFamily="34" charset="0"/>
            </a:endParaRPr>
          </a:p>
          <a:p>
            <a:pPr marL="0" indent="0" fontAlgn="auto">
              <a:spcAft>
                <a:spcPts val="0"/>
              </a:spcAft>
              <a:buFont typeface="Arial" pitchFamily="34" charset="0"/>
              <a:buNone/>
              <a:defRPr/>
            </a:pPr>
            <a:r>
              <a:rPr lang="en-US" sz="3600" dirty="0" smtClean="0">
                <a:solidFill>
                  <a:srgbClr val="FFC000"/>
                </a:solidFill>
                <a:cs typeface="Arial"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5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5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Being a </a:t>
            </a:r>
            <a:r>
              <a:rPr lang="en-US" i="1" smtClean="0"/>
              <a:t>Great</a:t>
            </a:r>
            <a:r>
              <a:rPr lang="en-US" smtClean="0"/>
              <a:t> Leader </a:t>
            </a:r>
          </a:p>
        </p:txBody>
      </p:sp>
      <p:sp>
        <p:nvSpPr>
          <p:cNvPr id="8" name="Content Placeholder 7"/>
          <p:cNvSpPr>
            <a:spLocks noGrp="1"/>
          </p:cNvSpPr>
          <p:nvPr>
            <p:ph idx="1"/>
          </p:nvPr>
        </p:nvSpPr>
        <p:spPr/>
        <p:txBody>
          <a:bodyPr/>
          <a:lstStyle/>
          <a:p>
            <a:pPr>
              <a:buFont typeface="Wingdings" pitchFamily="2" charset="2"/>
              <a:buChar char="ü"/>
            </a:pPr>
            <a:r>
              <a:rPr lang="en-US" dirty="0" smtClean="0"/>
              <a:t>Listening generously</a:t>
            </a:r>
          </a:p>
          <a:p>
            <a:pPr>
              <a:buFont typeface="Wingdings" pitchFamily="2" charset="2"/>
              <a:buChar char="ü"/>
            </a:pPr>
            <a:r>
              <a:rPr lang="en-US" dirty="0" smtClean="0"/>
              <a:t>Operating with integrity</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76237" y="298450"/>
            <a:ext cx="8386763" cy="620713"/>
          </a:xfrm>
        </p:spPr>
        <p:txBody>
          <a:bodyPr rtlCol="0">
            <a:noAutofit/>
          </a:bodyPr>
          <a:lstStyle/>
          <a:p>
            <a:pPr fontAlgn="auto">
              <a:spcAft>
                <a:spcPts val="0"/>
              </a:spcAft>
              <a:defRPr/>
            </a:pPr>
            <a:r>
              <a:rPr lang="en-US" dirty="0" smtClean="0"/>
              <a:t>Authenticity</a:t>
            </a:r>
          </a:p>
        </p:txBody>
      </p:sp>
      <p:sp>
        <p:nvSpPr>
          <p:cNvPr id="40963" name="Content Placeholder 2"/>
          <p:cNvSpPr>
            <a:spLocks noGrp="1"/>
          </p:cNvSpPr>
          <p:nvPr>
            <p:ph idx="1"/>
          </p:nvPr>
        </p:nvSpPr>
        <p:spPr>
          <a:xfrm>
            <a:off x="581025" y="1063625"/>
            <a:ext cx="8181975" cy="5184775"/>
          </a:xfrm>
        </p:spPr>
        <p:txBody>
          <a:bodyPr rtlCol="0">
            <a:normAutofit fontScale="92500" lnSpcReduction="10000"/>
          </a:bodyPr>
          <a:lstStyle/>
          <a:p>
            <a:pPr marL="0" indent="0" fontAlgn="auto">
              <a:spcAft>
                <a:spcPts val="0"/>
              </a:spcAft>
              <a:buFont typeface="Arial" pitchFamily="34" charset="0"/>
              <a:buNone/>
              <a:defRPr/>
            </a:pPr>
            <a:r>
              <a:rPr lang="en-US" sz="2600" dirty="0" smtClean="0"/>
              <a:t>Definition: </a:t>
            </a:r>
            <a:r>
              <a:rPr lang="en-US" sz="2600" i="1" dirty="0" smtClean="0"/>
              <a:t>The Random House Dictionary, 2011</a:t>
            </a:r>
            <a:r>
              <a:rPr lang="en-US" sz="2600" dirty="0" smtClean="0"/>
              <a:t>. </a:t>
            </a:r>
          </a:p>
          <a:p>
            <a:pPr marL="0" indent="0" fontAlgn="auto">
              <a:spcAft>
                <a:spcPts val="0"/>
              </a:spcAft>
              <a:buFont typeface="Arial" pitchFamily="34" charset="0"/>
              <a:buNone/>
              <a:defRPr/>
            </a:pPr>
            <a:r>
              <a:rPr lang="en-US" sz="2600" dirty="0" smtClean="0"/>
              <a:t>       The quality of being authentic; genuineness. </a:t>
            </a:r>
          </a:p>
          <a:p>
            <a:pPr marL="0" indent="0" fontAlgn="auto">
              <a:spcAft>
                <a:spcPts val="0"/>
              </a:spcAft>
              <a:buFont typeface="Arial" pitchFamily="34" charset="0"/>
              <a:buNone/>
              <a:defRPr/>
            </a:pPr>
            <a:endParaRPr lang="en-US" sz="1200" dirty="0" smtClean="0"/>
          </a:p>
          <a:p>
            <a:pPr marL="457200" indent="-457200" fontAlgn="auto">
              <a:spcAft>
                <a:spcPts val="0"/>
              </a:spcAft>
              <a:buFontTx/>
              <a:buChar char="•"/>
              <a:defRPr/>
            </a:pPr>
            <a:endParaRPr lang="en-US" sz="800" dirty="0" smtClean="0"/>
          </a:p>
          <a:p>
            <a:pPr marL="457200" indent="-457200" fontAlgn="auto">
              <a:spcAft>
                <a:spcPts val="0"/>
              </a:spcAft>
              <a:buFontTx/>
              <a:buChar char="•"/>
              <a:defRPr/>
            </a:pPr>
            <a:r>
              <a:rPr lang="en-US" sz="3000" dirty="0" smtClean="0"/>
              <a:t>Authenticity is being and acting consistently with who you hold yourself out to be for others and for yourself. (You seem authentic when who you say you are and how you act are the same, all the time.)</a:t>
            </a:r>
          </a:p>
          <a:p>
            <a:pPr marL="457200" indent="-457200" fontAlgn="auto">
              <a:spcAft>
                <a:spcPts val="0"/>
              </a:spcAft>
              <a:buFontTx/>
              <a:buChar char="•"/>
              <a:defRPr/>
            </a:pPr>
            <a:r>
              <a:rPr lang="en-US" sz="3000" dirty="0" smtClean="0"/>
              <a:t>Being authentic leaves you grounded, straight with yourself and others, and gives you </a:t>
            </a:r>
            <a:r>
              <a:rPr lang="en-US" sz="3000" b="1" dirty="0" smtClean="0"/>
              <a:t>power</a:t>
            </a:r>
            <a:r>
              <a:rPr lang="en-US" sz="3000" dirty="0" smtClean="0"/>
              <a:t> to lead without needing force.</a:t>
            </a:r>
          </a:p>
          <a:p>
            <a:pPr marL="457200" indent="-457200" fontAlgn="auto">
              <a:spcAft>
                <a:spcPts val="0"/>
              </a:spcAft>
              <a:buFontTx/>
              <a:buChar char="•"/>
              <a:defRPr/>
            </a:pPr>
            <a:r>
              <a:rPr lang="en-US" sz="3000" dirty="0" smtClean="0"/>
              <a:t>Without authenticity you can forget about being a </a:t>
            </a:r>
            <a:r>
              <a:rPr lang="en-US" sz="3000" b="1" i="1" dirty="0" smtClean="0"/>
              <a:t>great</a:t>
            </a:r>
            <a:r>
              <a:rPr lang="en-US" sz="3000" dirty="0" smtClean="0"/>
              <a:t> leader.</a:t>
            </a:r>
          </a:p>
          <a:p>
            <a:pPr marL="0" indent="0" fontAlgn="auto">
              <a:spcAft>
                <a:spcPts val="0"/>
              </a:spcAft>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Being Authentic</a:t>
            </a:r>
          </a:p>
        </p:txBody>
      </p:sp>
      <p:sp>
        <p:nvSpPr>
          <p:cNvPr id="41987" name="Content Placeholder 1"/>
          <p:cNvSpPr>
            <a:spLocks noGrp="1"/>
          </p:cNvSpPr>
          <p:nvPr>
            <p:ph idx="1"/>
          </p:nvPr>
        </p:nvSpPr>
        <p:spPr>
          <a:xfrm>
            <a:off x="457200" y="1600200"/>
            <a:ext cx="8382000" cy="4525963"/>
          </a:xfrm>
        </p:spPr>
        <p:txBody>
          <a:bodyPr/>
          <a:lstStyle/>
          <a:p>
            <a:pPr marL="0" indent="0">
              <a:spcBef>
                <a:spcPct val="0"/>
              </a:spcBef>
              <a:spcAft>
                <a:spcPct val="50000"/>
              </a:spcAft>
              <a:buClr>
                <a:srgbClr val="A35100"/>
              </a:buClr>
              <a:buSzPct val="80000"/>
              <a:buFont typeface="Arial" pitchFamily="34" charset="0"/>
              <a:buNone/>
              <a:tabLst>
                <a:tab pos="342900" algn="l"/>
                <a:tab pos="685800" algn="l"/>
                <a:tab pos="1028700" algn="l"/>
                <a:tab pos="1371600" algn="l"/>
              </a:tabLst>
            </a:pPr>
            <a:r>
              <a:rPr lang="en-US" sz="2400" dirty="0" smtClean="0">
                <a:latin typeface="Helvetica 45 Light"/>
              </a:rPr>
              <a:t>After </a:t>
            </a:r>
            <a:r>
              <a:rPr lang="en-US" sz="2400" dirty="0" smtClean="0">
                <a:latin typeface="Helvetica 45 Light"/>
              </a:rPr>
              <a:t>40 years of studying human beings, on the subject of our inauthenticity </a:t>
            </a:r>
            <a:r>
              <a:rPr lang="en-US" sz="2400" dirty="0" smtClean="0">
                <a:latin typeface="Helvetica 45 Light"/>
              </a:rPr>
              <a:t>Chris </a:t>
            </a:r>
            <a:r>
              <a:rPr lang="en-US" sz="2400" dirty="0" err="1" smtClean="0">
                <a:latin typeface="Helvetica 45 Light"/>
              </a:rPr>
              <a:t>Argris</a:t>
            </a:r>
            <a:r>
              <a:rPr lang="en-US" sz="2400" dirty="0" smtClean="0">
                <a:latin typeface="Helvetica 45 Light"/>
              </a:rPr>
              <a:t> says</a:t>
            </a:r>
            <a:r>
              <a:rPr lang="en-US" sz="2400" dirty="0" smtClean="0">
                <a:latin typeface="Helvetica 45 Light"/>
              </a:rPr>
              <a:t>:</a:t>
            </a:r>
          </a:p>
          <a:p>
            <a:pPr marL="0" indent="0">
              <a:spcBef>
                <a:spcPct val="0"/>
              </a:spcBef>
              <a:spcAft>
                <a:spcPct val="50000"/>
              </a:spcAft>
              <a:buClr>
                <a:srgbClr val="A35100"/>
              </a:buClr>
              <a:buSzPct val="80000"/>
              <a:buFont typeface="Arial" pitchFamily="34" charset="0"/>
              <a:buNone/>
              <a:tabLst>
                <a:tab pos="342900" algn="l"/>
                <a:tab pos="685800" algn="l"/>
                <a:tab pos="1028700" algn="l"/>
                <a:tab pos="1371600" algn="l"/>
              </a:tabLst>
            </a:pPr>
            <a:r>
              <a:rPr lang="en-US" sz="2400" dirty="0" smtClean="0">
                <a:latin typeface="Helvetica 45 Light"/>
              </a:rPr>
              <a:t/>
            </a:r>
            <a:br>
              <a:rPr lang="en-US" sz="2400" dirty="0" smtClean="0">
                <a:latin typeface="Helvetica 45 Light"/>
              </a:rPr>
            </a:br>
            <a:r>
              <a:rPr lang="en-US" sz="2400" dirty="0" smtClean="0">
                <a:latin typeface="Helvetica 45 Light"/>
              </a:rPr>
              <a:t>“</a:t>
            </a:r>
            <a:r>
              <a:rPr lang="en-US" sz="2400" b="1" i="1" dirty="0" smtClean="0">
                <a:solidFill>
                  <a:schemeClr val="tx2">
                    <a:lumMod val="50000"/>
                  </a:schemeClr>
                </a:solidFill>
                <a:latin typeface="Helvetica 45 Light"/>
              </a:rPr>
              <a:t>Put simply, people consistently act inconsistently, unaware   of the contradiction between their espoused theory and their theory-in-use, between the way they think they are acting, and the way they really act.”                                    </a:t>
            </a:r>
          </a:p>
          <a:p>
            <a:pPr marL="1257300" lvl="4" indent="0">
              <a:spcBef>
                <a:spcPct val="0"/>
              </a:spcBef>
              <a:buClr>
                <a:srgbClr val="A35100"/>
              </a:buClr>
              <a:buSzPct val="80000"/>
              <a:buFontTx/>
              <a:buNone/>
              <a:tabLst>
                <a:tab pos="342900" algn="l"/>
                <a:tab pos="685800" algn="l"/>
                <a:tab pos="1028700" algn="l"/>
                <a:tab pos="1371600" algn="l"/>
              </a:tabLst>
            </a:pPr>
            <a:r>
              <a:rPr lang="en-US" sz="1600" dirty="0" smtClean="0">
                <a:latin typeface="Helvetica 45 Light"/>
              </a:rPr>
              <a:t>                        </a:t>
            </a:r>
            <a:r>
              <a:rPr lang="en-US" sz="1600" b="1" dirty="0" smtClean="0">
                <a:latin typeface="Helvetica 45 Light"/>
              </a:rPr>
              <a:t> </a:t>
            </a:r>
            <a:endParaRPr lang="en-US" sz="1600" b="1" dirty="0" smtClean="0">
              <a:latin typeface="Helvetica 45 Light"/>
            </a:endParaRPr>
          </a:p>
          <a:p>
            <a:pPr marL="1257300" lvl="4" indent="0">
              <a:spcBef>
                <a:spcPct val="0"/>
              </a:spcBef>
              <a:buClr>
                <a:srgbClr val="A35100"/>
              </a:buClr>
              <a:buSzPct val="80000"/>
              <a:buFontTx/>
              <a:buNone/>
              <a:tabLst>
                <a:tab pos="342900" algn="l"/>
                <a:tab pos="685800" algn="l"/>
                <a:tab pos="1028700" algn="l"/>
                <a:tab pos="1371600" algn="l"/>
              </a:tabLst>
            </a:pPr>
            <a:r>
              <a:rPr lang="en-US" sz="1600" b="1" dirty="0">
                <a:latin typeface="Helvetica 45 Light"/>
              </a:rPr>
              <a:t> </a:t>
            </a:r>
            <a:r>
              <a:rPr lang="en-US" sz="1600" b="1" dirty="0" smtClean="0">
                <a:latin typeface="Helvetica 45 Light"/>
              </a:rPr>
              <a:t>                       Chris </a:t>
            </a:r>
            <a:r>
              <a:rPr lang="en-US" sz="1600" b="1" dirty="0" err="1" smtClean="0">
                <a:latin typeface="Helvetica 45 Light"/>
              </a:rPr>
              <a:t>Argyris</a:t>
            </a:r>
            <a:endParaRPr lang="en-US" sz="1600" b="1" dirty="0" smtClean="0">
              <a:latin typeface="Helvetica 45 Light"/>
            </a:endParaRPr>
          </a:p>
          <a:p>
            <a:pPr marL="1257300" lvl="4" indent="0">
              <a:spcBef>
                <a:spcPct val="0"/>
              </a:spcBef>
              <a:buClr>
                <a:srgbClr val="A35100"/>
              </a:buClr>
              <a:buSzPct val="80000"/>
              <a:buFontTx/>
              <a:buNone/>
              <a:tabLst>
                <a:tab pos="342900" algn="l"/>
                <a:tab pos="685800" algn="l"/>
                <a:tab pos="1028700" algn="l"/>
                <a:tab pos="1371600" algn="l"/>
              </a:tabLst>
            </a:pPr>
            <a:r>
              <a:rPr lang="en-US" sz="1600" b="1" dirty="0">
                <a:latin typeface="Helvetica 45 Light"/>
              </a:rPr>
              <a:t> </a:t>
            </a:r>
            <a:r>
              <a:rPr lang="en-US" sz="1600" b="1" dirty="0" smtClean="0">
                <a:latin typeface="Helvetica 45 Light"/>
              </a:rPr>
              <a:t>                        Harvard </a:t>
            </a:r>
            <a:r>
              <a:rPr lang="en-US" sz="1600" b="1" dirty="0" smtClean="0">
                <a:latin typeface="Helvetica 45 Light"/>
              </a:rPr>
              <a:t>Business Review,  “Teaching Smart People </a:t>
            </a:r>
          </a:p>
          <a:p>
            <a:pPr marL="1257300" lvl="4" indent="0">
              <a:spcBef>
                <a:spcPct val="0"/>
              </a:spcBef>
              <a:buClr>
                <a:srgbClr val="A35100"/>
              </a:buClr>
              <a:buSzPct val="80000"/>
              <a:buFontTx/>
              <a:buNone/>
              <a:tabLst>
                <a:tab pos="342900" algn="l"/>
                <a:tab pos="685800" algn="l"/>
                <a:tab pos="1028700" algn="l"/>
                <a:tab pos="1371600" algn="l"/>
              </a:tabLst>
            </a:pPr>
            <a:r>
              <a:rPr lang="en-US" sz="1600" b="1" dirty="0" smtClean="0">
                <a:latin typeface="Helvetica 45 Light"/>
              </a:rPr>
              <a:t>		               How to Learn”  (1991, pp. 99-109) </a:t>
            </a:r>
          </a:p>
          <a:p>
            <a:pPr marL="0" indent="0">
              <a:buFont typeface="Arial" pitchFamily="34" charset="0"/>
              <a:buNone/>
              <a:tabLst>
                <a:tab pos="342900" algn="l"/>
                <a:tab pos="685800" algn="l"/>
                <a:tab pos="1028700" algn="l"/>
                <a:tab pos="1371600" algn="l"/>
              </a:tabLst>
            </a:pPr>
            <a:endParaRPr lang="en-US" dirty="0" smtClean="0"/>
          </a:p>
        </p:txBody>
      </p:sp>
      <p:sp>
        <p:nvSpPr>
          <p:cNvPr id="41988"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93C59408-9918-4B9A-9C29-8255D2B8A542}" type="slidenum">
              <a:rPr lang="en-US" sz="1000" b="1">
                <a:solidFill>
                  <a:schemeClr val="bg2"/>
                </a:solidFill>
                <a:latin typeface="Helvetica 45 Light"/>
              </a:rPr>
              <a:pPr algn="r"/>
              <a:t>24</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25</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2"/>
          <p:cNvSpPr txBox="1">
            <a:spLocks noChangeArrowheads="1"/>
          </p:cNvSpPr>
          <p:nvPr/>
        </p:nvSpPr>
        <p:spPr bwMode="auto">
          <a:xfrm>
            <a:off x="581025" y="320675"/>
            <a:ext cx="838676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mtClean="0"/>
              <a:t>Examples Of Inauthenticity</a:t>
            </a:r>
            <a:endParaRPr lang="en-US" dirty="0" smtClean="0"/>
          </a:p>
        </p:txBody>
      </p:sp>
      <p:sp>
        <p:nvSpPr>
          <p:cNvPr id="5" name="Content Placeholder 2"/>
          <p:cNvSpPr txBox="1">
            <a:spLocks/>
          </p:cNvSpPr>
          <p:nvPr/>
        </p:nvSpPr>
        <p:spPr bwMode="auto">
          <a:xfrm>
            <a:off x="581025" y="1155700"/>
            <a:ext cx="81819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fontAlgn="base">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fontAlgn="auto">
              <a:spcAft>
                <a:spcPts val="0"/>
              </a:spcAft>
              <a:buFont typeface="Arial" pitchFamily="34" charset="0"/>
              <a:buChar char="•"/>
              <a:tabLst>
                <a:tab pos="288925" algn="l"/>
              </a:tabLst>
              <a:defRPr/>
            </a:pPr>
            <a:r>
              <a:rPr lang="en-US" sz="2400" dirty="0" smtClean="0">
                <a:solidFill>
                  <a:schemeClr val="tx1"/>
                </a:solidFill>
              </a:rPr>
              <a:t>We all want to be </a:t>
            </a:r>
            <a:r>
              <a:rPr lang="en-US" sz="2400" b="1" dirty="0" smtClean="0">
                <a:solidFill>
                  <a:schemeClr val="tx1"/>
                </a:solidFill>
              </a:rPr>
              <a:t>admired</a:t>
            </a:r>
            <a:r>
              <a:rPr lang="en-US" sz="2400" dirty="0" smtClean="0">
                <a:solidFill>
                  <a:schemeClr val="tx1"/>
                </a:solidFill>
              </a:rPr>
              <a:t>, and almost none of us confronts how much we want to be admired and how readily we might not be straightforward or completely honest in a situation where we perceive doing so threatens a loss of admiration.</a:t>
            </a:r>
          </a:p>
          <a:p>
            <a:pPr marL="342900" indent="-342900" algn="l" fontAlgn="auto">
              <a:spcAft>
                <a:spcPts val="0"/>
              </a:spcAft>
              <a:buFont typeface="Arial" pitchFamily="34" charset="0"/>
              <a:buChar char="•"/>
              <a:tabLst>
                <a:tab pos="288925" algn="l"/>
              </a:tabLst>
              <a:defRPr/>
            </a:pPr>
            <a:endParaRPr lang="en-US" sz="2400" dirty="0" smtClean="0">
              <a:solidFill>
                <a:schemeClr val="tx1"/>
              </a:solidFill>
            </a:endParaRPr>
          </a:p>
          <a:p>
            <a:pPr marL="342900" indent="-342900" algn="l" fontAlgn="auto">
              <a:spcAft>
                <a:spcPts val="0"/>
              </a:spcAft>
              <a:buFont typeface="Arial" pitchFamily="34" charset="0"/>
              <a:buChar char="•"/>
              <a:tabLst>
                <a:tab pos="288925" algn="l"/>
              </a:tabLst>
              <a:defRPr/>
            </a:pPr>
            <a:r>
              <a:rPr lang="en-US" sz="2400" dirty="0" smtClean="0">
                <a:solidFill>
                  <a:schemeClr val="tx1"/>
                </a:solidFill>
              </a:rPr>
              <a:t>In addition, most of us have a need for being seen by others as ‘</a:t>
            </a:r>
            <a:r>
              <a:rPr lang="en-US" sz="2400" b="1" dirty="0" smtClean="0">
                <a:solidFill>
                  <a:schemeClr val="tx1"/>
                </a:solidFill>
              </a:rPr>
              <a:t>good’ </a:t>
            </a:r>
            <a:r>
              <a:rPr lang="en-US" sz="2400" dirty="0" smtClean="0">
                <a:solidFill>
                  <a:schemeClr val="tx1"/>
                </a:solidFill>
              </a:rPr>
              <a:t>and we don’t confront just how much we care about looking good to others.  </a:t>
            </a:r>
          </a:p>
          <a:p>
            <a:pPr marL="800100" lvl="1" indent="-342900" algn="l" fontAlgn="auto">
              <a:spcAft>
                <a:spcPts val="0"/>
              </a:spcAft>
              <a:buFont typeface="Calibri" pitchFamily="34" charset="0"/>
              <a:buChar char="―"/>
              <a:tabLst>
                <a:tab pos="288925" algn="l"/>
              </a:tabLst>
              <a:defRPr/>
            </a:pPr>
            <a:r>
              <a:rPr lang="en-US" sz="2000" dirty="0" smtClean="0">
                <a:solidFill>
                  <a:schemeClr val="tx1"/>
                </a:solidFill>
              </a:rPr>
              <a:t> We may pretend to have followed or understood something being  </a:t>
            </a:r>
            <a:br>
              <a:rPr lang="en-US" sz="2000" dirty="0" smtClean="0">
                <a:solidFill>
                  <a:schemeClr val="tx1"/>
                </a:solidFill>
              </a:rPr>
            </a:br>
            <a:r>
              <a:rPr lang="en-US" sz="2000" dirty="0" smtClean="0">
                <a:solidFill>
                  <a:schemeClr val="tx1"/>
                </a:solidFill>
              </a:rPr>
              <a:t> Said,  when we haven’t.</a:t>
            </a:r>
          </a:p>
          <a:p>
            <a:pPr marL="800100" lvl="1" indent="-342900" algn="l" fontAlgn="auto">
              <a:spcAft>
                <a:spcPts val="0"/>
              </a:spcAft>
              <a:buFont typeface="Calibri" pitchFamily="34" charset="0"/>
              <a:buChar char="―"/>
              <a:tabLst>
                <a:tab pos="288925" algn="l"/>
              </a:tabLst>
              <a:defRPr/>
            </a:pPr>
            <a:r>
              <a:rPr lang="en-US" sz="2000" dirty="0" smtClean="0">
                <a:solidFill>
                  <a:schemeClr val="tx1"/>
                </a:solidFill>
              </a:rPr>
              <a:t> We don’t ask a question because we worry it could sound stupid.</a:t>
            </a:r>
          </a:p>
          <a:p>
            <a:pPr marL="800100" lvl="1" indent="-342900" algn="l" fontAlgn="auto">
              <a:spcAft>
                <a:spcPts val="0"/>
              </a:spcAft>
              <a:buFont typeface="Calibri" pitchFamily="34" charset="0"/>
              <a:buChar char="―"/>
              <a:tabLst>
                <a:tab pos="288925" algn="l"/>
              </a:tabLst>
              <a:defRPr/>
            </a:pPr>
            <a:r>
              <a:rPr lang="en-US" sz="2000" dirty="0" smtClean="0">
                <a:solidFill>
                  <a:schemeClr val="tx1"/>
                </a:solidFill>
              </a:rPr>
              <a:t> While this may sound like a description of this or that person you </a:t>
            </a:r>
            <a:br>
              <a:rPr lang="en-US" sz="2000" dirty="0" smtClean="0">
                <a:solidFill>
                  <a:schemeClr val="tx1"/>
                </a:solidFill>
              </a:rPr>
            </a:br>
            <a:r>
              <a:rPr lang="en-US" sz="2000" dirty="0" smtClean="0">
                <a:solidFill>
                  <a:schemeClr val="tx1"/>
                </a:solidFill>
              </a:rPr>
              <a:t> know, it actually describes </a:t>
            </a:r>
            <a:r>
              <a:rPr lang="en-US" sz="2000" b="1" dirty="0" smtClean="0">
                <a:solidFill>
                  <a:schemeClr val="tx1"/>
                </a:solidFill>
              </a:rPr>
              <a:t>each person</a:t>
            </a:r>
          </a:p>
          <a:p>
            <a:pPr marL="800100" lvl="1" indent="-342900" algn="l" fontAlgn="auto">
              <a:spcAft>
                <a:spcPts val="0"/>
              </a:spcAft>
              <a:buFont typeface="Calibri" pitchFamily="34" charset="0"/>
              <a:buChar char="―"/>
              <a:tabLst>
                <a:tab pos="288925" algn="l"/>
              </a:tabLst>
              <a:defRPr/>
            </a:pPr>
            <a:endParaRPr lang="en-US" sz="2000" b="1" dirty="0">
              <a:solidFill>
                <a:schemeClr val="tx1"/>
              </a:solidFill>
            </a:endParaRPr>
          </a:p>
          <a:p>
            <a:pPr marL="342900" indent="-342900" algn="l" fontAlgn="auto">
              <a:spcAft>
                <a:spcPts val="0"/>
              </a:spcAft>
              <a:buFont typeface="Arial" pitchFamily="34" charset="0"/>
              <a:buChar char="•"/>
              <a:tabLst>
                <a:tab pos="288925" algn="l"/>
              </a:tabLst>
              <a:defRPr/>
            </a:pPr>
            <a:r>
              <a:rPr lang="en-US" sz="2400" dirty="0">
                <a:solidFill>
                  <a:schemeClr val="tx1"/>
                </a:solidFill>
              </a:rPr>
              <a:t>The actionable access to authenticity is being authentic about your inauthenticity.</a:t>
            </a:r>
          </a:p>
          <a:p>
            <a:pPr algn="l" fontAlgn="auto">
              <a:spcAft>
                <a:spcPts val="0"/>
              </a:spcAft>
              <a:tabLst>
                <a:tab pos="288925" algn="l"/>
              </a:tabLst>
              <a:defRPr/>
            </a:pPr>
            <a:endParaRPr lang="en-US" sz="2400" b="1" dirty="0" smtClean="0">
              <a:solidFill>
                <a:schemeClr val="tx1"/>
              </a:solidFill>
            </a:endParaRPr>
          </a:p>
          <a:p>
            <a:pPr marL="457200" indent="-457200" algn="l" fontAlgn="auto">
              <a:spcAft>
                <a:spcPts val="0"/>
              </a:spcAft>
              <a:tabLst>
                <a:tab pos="288925" algn="l"/>
              </a:tabLst>
              <a:defRPr/>
            </a:pPr>
            <a:endParaRPr lang="en-US" sz="2400" dirty="0" smtClean="0">
              <a:solidFill>
                <a:schemeClr val="tx1"/>
              </a:solidFill>
            </a:endParaRPr>
          </a:p>
          <a:p>
            <a:pPr algn="l" fontAlgn="auto">
              <a:spcAft>
                <a:spcPts val="0"/>
              </a:spcAft>
              <a:defRPr/>
            </a:pPr>
            <a:endParaRPr lang="en-US" dirty="0">
              <a:solidFill>
                <a:schemeClr val="tx1"/>
              </a:solidFill>
            </a:endParaRPr>
          </a:p>
        </p:txBody>
      </p:sp>
    </p:spTree>
    <p:extLst>
      <p:ext uri="{BB962C8B-B14F-4D97-AF65-F5344CB8AC3E}">
        <p14:creationId xmlns:p14="http://schemas.microsoft.com/office/powerpoint/2010/main" val="2769348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69887"/>
            <a:ext cx="8386763" cy="620713"/>
          </a:xfrm>
        </p:spPr>
        <p:txBody>
          <a:bodyPr/>
          <a:lstStyle/>
          <a:p>
            <a:r>
              <a:rPr lang="en-US" sz="4000" dirty="0" smtClean="0"/>
              <a:t>Being Authentic about Inauthenticity</a:t>
            </a:r>
          </a:p>
        </p:txBody>
      </p:sp>
      <p:sp>
        <p:nvSpPr>
          <p:cNvPr id="2" name="Content Placeholder 1"/>
          <p:cNvSpPr>
            <a:spLocks noGrp="1"/>
          </p:cNvSpPr>
          <p:nvPr>
            <p:ph idx="1"/>
          </p:nvPr>
        </p:nvSpPr>
        <p:spPr>
          <a:xfrm>
            <a:off x="581025" y="1328738"/>
            <a:ext cx="8174038" cy="4767262"/>
          </a:xfrm>
        </p:spPr>
        <p:txBody>
          <a:bodyPr rtlCol="0">
            <a:normAutofit/>
          </a:bodyPr>
          <a:lstStyle/>
          <a:p>
            <a:pPr marL="457200" indent="-457200" fontAlgn="auto">
              <a:spcAft>
                <a:spcPts val="0"/>
              </a:spcAft>
              <a:tabLst>
                <a:tab pos="288925" algn="l"/>
              </a:tabLst>
              <a:defRPr/>
            </a:pPr>
            <a:r>
              <a:rPr lang="en-US" sz="2400" dirty="0" smtClean="0"/>
              <a:t>Most of us think of ourselves as being authentic;  however, each of us in certain situations, or in certain ways, is </a:t>
            </a:r>
            <a:r>
              <a:rPr lang="en-US" sz="2400" b="1" dirty="0" smtClean="0"/>
              <a:t>consistently inauthentic</a:t>
            </a:r>
            <a:r>
              <a:rPr lang="en-US" sz="2400" dirty="0" smtClean="0"/>
              <a:t>.  </a:t>
            </a:r>
          </a:p>
          <a:p>
            <a:pPr marL="457200" indent="-457200" fontAlgn="auto">
              <a:spcAft>
                <a:spcPts val="0"/>
              </a:spcAft>
              <a:tabLst>
                <a:tab pos="288925" algn="l"/>
              </a:tabLst>
              <a:defRPr/>
            </a:pPr>
            <a:r>
              <a:rPr lang="en-US" sz="2400" dirty="0" smtClean="0"/>
              <a:t>Often we avoid at all costs confronting our inauthenticity, and are therefore consistently inauthentic about being inauthentic – not only with others, but with ourselves.  </a:t>
            </a:r>
          </a:p>
          <a:p>
            <a:pPr marL="457200" indent="-457200" fontAlgn="auto">
              <a:spcAft>
                <a:spcPts val="0"/>
              </a:spcAft>
              <a:tabLst>
                <a:tab pos="288925" algn="l"/>
              </a:tabLst>
              <a:defRPr/>
            </a:pPr>
            <a:r>
              <a:rPr lang="en-US" sz="2400" dirty="0" smtClean="0"/>
              <a:t>To be a great leader one must find the courage to be honest about one’s inauthenticity (at least with oneself) </a:t>
            </a:r>
          </a:p>
          <a:p>
            <a:pPr marL="457200" indent="-457200" fontAlgn="auto">
              <a:spcAft>
                <a:spcPts val="0"/>
              </a:spcAft>
              <a:tabLst>
                <a:tab pos="288925" algn="l"/>
              </a:tabLst>
              <a:defRPr/>
            </a:pPr>
            <a:r>
              <a:rPr lang="en-US" sz="2400" dirty="0" smtClean="0"/>
              <a:t>Our inauthenticity may be hidden from our view, they can live in our mental blind spots, but rarely is it hidden from others’. </a:t>
            </a:r>
            <a:r>
              <a:rPr lang="en-US" sz="1400" dirty="0" smtClean="0"/>
              <a:t>See Van </a:t>
            </a:r>
            <a:r>
              <a:rPr lang="en-US" sz="1400" dirty="0" err="1" smtClean="0"/>
              <a:t>Hecke</a:t>
            </a:r>
            <a:r>
              <a:rPr lang="en-US" sz="1400" dirty="0" smtClean="0"/>
              <a:t> (2007) </a:t>
            </a:r>
          </a:p>
          <a:p>
            <a:pPr marL="0" indent="0" fontAlgn="auto">
              <a:spcAft>
                <a:spcPts val="0"/>
              </a:spcAft>
              <a:buFont typeface="Arial" pitchFamily="34" charset="0"/>
              <a:buNone/>
              <a:tabLst>
                <a:tab pos="288925" algn="l"/>
              </a:tabLst>
              <a:defRPr/>
            </a:pPr>
            <a:endParaRPr lang="en-US" sz="2400" dirty="0" smtClean="0"/>
          </a:p>
          <a:p>
            <a:pPr marL="457200" indent="-457200" fontAlgn="auto">
              <a:spcAft>
                <a:spcPts val="0"/>
              </a:spcAft>
              <a:buFont typeface="Wingdings" pitchFamily="2" charset="2"/>
              <a:buChar char="§"/>
              <a:defRPr/>
            </a:pPr>
            <a:endParaRPr lang="en-US" dirty="0"/>
          </a:p>
        </p:txBody>
      </p:sp>
      <p:sp>
        <p:nvSpPr>
          <p:cNvPr id="44036"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A255685-765B-48DE-B900-5FB163241B34}" type="slidenum">
              <a:rPr lang="en-US" sz="1000" b="1">
                <a:solidFill>
                  <a:schemeClr val="bg2"/>
                </a:solidFill>
                <a:latin typeface="Helvetica 45 Light"/>
              </a:rPr>
              <a:pPr algn="r"/>
              <a:t>26</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81025" y="292100"/>
            <a:ext cx="8386763" cy="620713"/>
          </a:xfrm>
        </p:spPr>
        <p:txBody>
          <a:bodyPr rtlCol="0">
            <a:normAutofit fontScale="90000"/>
          </a:bodyPr>
          <a:lstStyle/>
          <a:p>
            <a:pPr fontAlgn="auto">
              <a:spcAft>
                <a:spcPts val="0"/>
              </a:spcAft>
              <a:defRPr/>
            </a:pPr>
            <a:r>
              <a:rPr lang="en-US" dirty="0" smtClean="0"/>
              <a:t>Authenticity</a:t>
            </a:r>
            <a:endParaRPr lang="en-US" dirty="0" smtClean="0"/>
          </a:p>
        </p:txBody>
      </p:sp>
      <p:sp>
        <p:nvSpPr>
          <p:cNvPr id="44035" name="Content Placeholder 2"/>
          <p:cNvSpPr>
            <a:spLocks noGrp="1"/>
          </p:cNvSpPr>
          <p:nvPr>
            <p:ph idx="1"/>
          </p:nvPr>
        </p:nvSpPr>
        <p:spPr>
          <a:xfrm>
            <a:off x="581025" y="1176338"/>
            <a:ext cx="7988300" cy="4767262"/>
          </a:xfrm>
        </p:spPr>
        <p:txBody>
          <a:bodyPr rtlCol="0">
            <a:normAutofit/>
          </a:bodyPr>
          <a:lstStyle/>
          <a:p>
            <a:pPr fontAlgn="auto">
              <a:spcAft>
                <a:spcPts val="0"/>
              </a:spcAft>
              <a:buFontTx/>
              <a:buChar char="•"/>
              <a:tabLst>
                <a:tab pos="288925" algn="l"/>
              </a:tabLst>
              <a:defRPr/>
            </a:pPr>
            <a:r>
              <a:rPr lang="en-US" sz="2400" dirty="0" smtClean="0"/>
              <a:t>Great </a:t>
            </a:r>
            <a:r>
              <a:rPr lang="en-US" sz="2400" dirty="0" smtClean="0"/>
              <a:t>leaders are noteworthy in having come to grips with these foibles. </a:t>
            </a:r>
          </a:p>
          <a:p>
            <a:pPr lvl="1" fontAlgn="auto">
              <a:spcAft>
                <a:spcPts val="0"/>
              </a:spcAft>
              <a:buFont typeface="Courier New" pitchFamily="49" charset="0"/>
              <a:buChar char="o"/>
              <a:tabLst>
                <a:tab pos="288925" algn="l"/>
              </a:tabLst>
              <a:defRPr/>
            </a:pPr>
            <a:r>
              <a:rPr lang="en-US" sz="2400" dirty="0" smtClean="0"/>
              <a:t>Not eliminating them, recognizing they have them and </a:t>
            </a:r>
          </a:p>
          <a:p>
            <a:pPr lvl="1" fontAlgn="auto">
              <a:spcAft>
                <a:spcPts val="0"/>
              </a:spcAft>
              <a:buFont typeface="Courier New" pitchFamily="49" charset="0"/>
              <a:buChar char="o"/>
              <a:tabLst>
                <a:tab pos="288925" algn="l"/>
              </a:tabLst>
              <a:defRPr/>
            </a:pPr>
            <a:r>
              <a:rPr lang="en-US" sz="2400" dirty="0" smtClean="0"/>
              <a:t>Moving beyond these concerns when they come up.</a:t>
            </a:r>
          </a:p>
          <a:p>
            <a:pPr marL="0" indent="0" fontAlgn="auto">
              <a:spcAft>
                <a:spcPts val="0"/>
              </a:spcAft>
              <a:buFont typeface="Arial" pitchFamily="34" charset="0"/>
              <a:buNone/>
              <a:tabLst>
                <a:tab pos="288925" algn="l"/>
              </a:tabLst>
              <a:defRPr/>
            </a:pPr>
            <a:endParaRPr lang="en-US" dirty="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Being a </a:t>
            </a:r>
            <a:r>
              <a:rPr lang="en-US" i="1" smtClean="0"/>
              <a:t>Great</a:t>
            </a:r>
            <a:r>
              <a:rPr lang="en-US" smtClean="0"/>
              <a:t> Leader </a:t>
            </a:r>
          </a:p>
        </p:txBody>
      </p:sp>
      <p:sp>
        <p:nvSpPr>
          <p:cNvPr id="8" name="Content Placeholder 7"/>
          <p:cNvSpPr>
            <a:spLocks noGrp="1"/>
          </p:cNvSpPr>
          <p:nvPr>
            <p:ph idx="1"/>
          </p:nvPr>
        </p:nvSpPr>
        <p:spPr>
          <a:xfrm>
            <a:off x="304800" y="1600200"/>
            <a:ext cx="8534400" cy="4525963"/>
          </a:xfrm>
        </p:spPr>
        <p:txBody>
          <a:bodyPr/>
          <a:lstStyle/>
          <a:p>
            <a:pPr>
              <a:buFont typeface="Wingdings" pitchFamily="2" charset="2"/>
              <a:buChar char="ü"/>
            </a:pPr>
            <a:r>
              <a:rPr lang="en-US" sz="2800" dirty="0" smtClean="0"/>
              <a:t>Listening generously</a:t>
            </a:r>
          </a:p>
          <a:p>
            <a:pPr>
              <a:buFont typeface="Wingdings" pitchFamily="2" charset="2"/>
              <a:buChar char="ü"/>
            </a:pPr>
            <a:r>
              <a:rPr lang="en-US" sz="2800" dirty="0" smtClean="0"/>
              <a:t>Operating with integrity</a:t>
            </a:r>
          </a:p>
          <a:p>
            <a:pPr>
              <a:buFont typeface="Wingdings" pitchFamily="2" charset="2"/>
              <a:buChar char="ü"/>
            </a:pPr>
            <a:r>
              <a:rPr lang="en-US" sz="2800" dirty="0" smtClean="0"/>
              <a:t>Being authentic (including about your inauthenticity)</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29</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2"/>
          <p:cNvSpPr txBox="1">
            <a:spLocks noChangeArrowheads="1"/>
          </p:cNvSpPr>
          <p:nvPr/>
        </p:nvSpPr>
        <p:spPr bwMode="auto">
          <a:xfrm>
            <a:off x="533400" y="373063"/>
            <a:ext cx="838676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AU" smtClean="0"/>
              <a:t>What do you get paid for?</a:t>
            </a:r>
            <a:endParaRPr lang="en-AU" dirty="0" smtClean="0"/>
          </a:p>
        </p:txBody>
      </p:sp>
      <p:sp>
        <p:nvSpPr>
          <p:cNvPr id="2" name="Rectangle 1"/>
          <p:cNvSpPr/>
          <p:nvPr/>
        </p:nvSpPr>
        <p:spPr>
          <a:xfrm>
            <a:off x="457200" y="1143000"/>
            <a:ext cx="7467600" cy="1692771"/>
          </a:xfrm>
          <a:prstGeom prst="rect">
            <a:avLst/>
          </a:prstGeom>
        </p:spPr>
        <p:txBody>
          <a:bodyPr wrap="square">
            <a:spAutoFit/>
          </a:bodyPr>
          <a:lstStyle/>
          <a:p>
            <a:pPr marL="0" indent="0" fontAlgn="auto">
              <a:spcAft>
                <a:spcPts val="0"/>
              </a:spcAft>
              <a:buFont typeface="Arial" pitchFamily="34" charset="0"/>
              <a:buNone/>
              <a:defRPr/>
            </a:pPr>
            <a:r>
              <a:rPr lang="en-AU" sz="2400" b="1" dirty="0"/>
              <a:t>Every Organization has a Drift:</a:t>
            </a:r>
            <a:endParaRPr lang="en-US" sz="2400" b="1" dirty="0"/>
          </a:p>
          <a:p>
            <a:pPr fontAlgn="auto">
              <a:spcAft>
                <a:spcPts val="0"/>
              </a:spcAft>
              <a:buFontTx/>
              <a:buChar char="•"/>
              <a:defRPr/>
            </a:pPr>
            <a:r>
              <a:rPr lang="en-US" sz="2000" dirty="0" smtClean="0"/>
              <a:t>  It’s the way things have always gone – like being carried by a current </a:t>
            </a:r>
            <a:endParaRPr lang="en-US" sz="2000" dirty="0"/>
          </a:p>
          <a:p>
            <a:pPr fontAlgn="auto">
              <a:spcAft>
                <a:spcPts val="0"/>
              </a:spcAft>
              <a:buFontTx/>
              <a:buChar char="•"/>
              <a:defRPr/>
            </a:pPr>
            <a:r>
              <a:rPr lang="en-US" sz="2000" dirty="0" smtClean="0"/>
              <a:t>  Propensity </a:t>
            </a:r>
            <a:r>
              <a:rPr lang="en-US" sz="2000" dirty="0"/>
              <a:t>to continue on (in the same direction)</a:t>
            </a:r>
          </a:p>
          <a:p>
            <a:pPr fontAlgn="auto">
              <a:spcAft>
                <a:spcPts val="0"/>
              </a:spcAft>
              <a:buFontTx/>
              <a:buChar char="•"/>
              <a:defRPr/>
            </a:pPr>
            <a:r>
              <a:rPr lang="en-US" sz="2000" dirty="0" smtClean="0"/>
              <a:t>  It </a:t>
            </a:r>
            <a:r>
              <a:rPr lang="en-US" sz="2000" dirty="0"/>
              <a:t>provides the predictable way things turn out</a:t>
            </a:r>
          </a:p>
          <a:p>
            <a:pPr fontAlgn="auto">
              <a:spcAft>
                <a:spcPts val="0"/>
              </a:spcAft>
              <a:buFontTx/>
              <a:buChar char="•"/>
              <a:defRPr/>
            </a:pPr>
            <a:r>
              <a:rPr lang="en-US" sz="2000" dirty="0" smtClean="0"/>
              <a:t>  “</a:t>
            </a:r>
            <a:r>
              <a:rPr lang="en-US" sz="2000" dirty="0"/>
              <a:t>Going with the flow”</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88" y="2819400"/>
            <a:ext cx="4062412"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4572000"/>
            <a:ext cx="7924800" cy="1938992"/>
          </a:xfrm>
          <a:prstGeom prst="rect">
            <a:avLst/>
          </a:prstGeom>
        </p:spPr>
        <p:txBody>
          <a:bodyPr wrap="square">
            <a:spAutoFit/>
          </a:bodyPr>
          <a:lstStyle/>
          <a:p>
            <a:pPr marL="0" indent="0" fontAlgn="auto">
              <a:spcAft>
                <a:spcPts val="0"/>
              </a:spcAft>
              <a:buFont typeface="Arial" pitchFamily="34" charset="0"/>
              <a:buNone/>
              <a:defRPr/>
            </a:pPr>
            <a:r>
              <a:rPr lang="en-US" sz="2400" b="1" i="1" dirty="0"/>
              <a:t>Your job (we assert) is to </a:t>
            </a:r>
            <a:r>
              <a:rPr lang="en-US" sz="2400" b="1" i="1" u="sng" dirty="0"/>
              <a:t>intervene in the drift </a:t>
            </a:r>
            <a:r>
              <a:rPr lang="en-US" sz="2400" b="1" i="1" dirty="0"/>
              <a:t>and make something happen that </a:t>
            </a:r>
            <a:r>
              <a:rPr lang="en-US" sz="2400" b="1" i="1" dirty="0" smtClean="0"/>
              <a:t>matters, </a:t>
            </a:r>
            <a:r>
              <a:rPr lang="en-US" sz="2400" b="1" i="1" dirty="0"/>
              <a:t>that wouldn’t  happen otherwise.   </a:t>
            </a:r>
            <a:r>
              <a:rPr lang="en-US" sz="2400" b="1" i="1" dirty="0" smtClean="0"/>
              <a:t>Something that is bigger than yourself. </a:t>
            </a:r>
            <a:endParaRPr lang="en-US" sz="2400" b="1" i="1" dirty="0"/>
          </a:p>
          <a:p>
            <a:pPr marL="0" indent="0" fontAlgn="auto">
              <a:spcAft>
                <a:spcPts val="0"/>
              </a:spcAft>
              <a:buFont typeface="Arial" pitchFamily="34" charset="0"/>
              <a:buNone/>
              <a:defRPr/>
            </a:pPr>
            <a:endParaRPr lang="en-US" sz="2400" b="1" i="1" dirty="0"/>
          </a:p>
          <a:p>
            <a:pPr marL="0" indent="0" fontAlgn="auto">
              <a:spcAft>
                <a:spcPts val="0"/>
              </a:spcAft>
              <a:buFont typeface="Arial" pitchFamily="34" charset="0"/>
              <a:buNone/>
              <a:defRPr/>
            </a:pPr>
            <a:r>
              <a:rPr lang="en-US" sz="2400" b="1" i="1" dirty="0"/>
              <a:t>                    Isn’t that really why they pay you?</a:t>
            </a:r>
            <a:endParaRPr lang="en-AU" sz="2400" dirty="0"/>
          </a:p>
        </p:txBody>
      </p:sp>
    </p:spTree>
    <p:extLst>
      <p:ext uri="{BB962C8B-B14F-4D97-AF65-F5344CB8AC3E}">
        <p14:creationId xmlns:p14="http://schemas.microsoft.com/office/powerpoint/2010/main" val="1533589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683C65C-DF99-4883-B2B4-67748F992E30}" type="slidenum">
              <a:rPr lang="en-US" sz="1000" b="1">
                <a:solidFill>
                  <a:schemeClr val="bg2"/>
                </a:solidFill>
                <a:latin typeface="Helvetica 45 Light"/>
              </a:rPr>
              <a:pPr algn="r"/>
              <a:t>3</a:t>
            </a:fld>
            <a:endParaRPr lang="en-US" sz="1000" b="1">
              <a:solidFill>
                <a:schemeClr val="bg2"/>
              </a:solidFill>
              <a:latin typeface="Helvetica 45 Light"/>
            </a:endParaRPr>
          </a:p>
        </p:txBody>
      </p:sp>
      <p:sp>
        <p:nvSpPr>
          <p:cNvPr id="19459" name="Rectangle 2"/>
          <p:cNvSpPr>
            <a:spLocks noGrp="1" noChangeArrowheads="1"/>
          </p:cNvSpPr>
          <p:nvPr>
            <p:ph type="title" idx="4294967295"/>
          </p:nvPr>
        </p:nvSpPr>
        <p:spPr>
          <a:xfrm>
            <a:off x="609600" y="228600"/>
            <a:ext cx="8229600" cy="838200"/>
          </a:xfrm>
        </p:spPr>
        <p:txBody>
          <a:bodyPr/>
          <a:lstStyle/>
          <a:p>
            <a:r>
              <a:rPr lang="en-US" smtClean="0"/>
              <a:t>What today is about</a:t>
            </a:r>
          </a:p>
        </p:txBody>
      </p:sp>
      <p:sp>
        <p:nvSpPr>
          <p:cNvPr id="4100" name="Rectangle 3"/>
          <p:cNvSpPr>
            <a:spLocks noGrp="1" noChangeArrowheads="1"/>
          </p:cNvSpPr>
          <p:nvPr>
            <p:ph type="body" idx="4294967295"/>
          </p:nvPr>
        </p:nvSpPr>
        <p:spPr/>
        <p:txBody>
          <a:bodyPr/>
          <a:lstStyle/>
          <a:p>
            <a:pPr marL="0" indent="0">
              <a:buFont typeface="Arial" pitchFamily="34" charset="0"/>
              <a:buNone/>
            </a:pPr>
            <a:r>
              <a:rPr lang="en-US" dirty="0" smtClean="0"/>
              <a:t>          The </a:t>
            </a:r>
            <a:r>
              <a:rPr lang="en-US" dirty="0" smtClean="0"/>
              <a:t>Foundations of </a:t>
            </a:r>
            <a:r>
              <a:rPr lang="en-US" b="1" i="1" dirty="0" smtClean="0"/>
              <a:t>Great</a:t>
            </a:r>
            <a:r>
              <a:rPr lang="en-US" dirty="0" smtClean="0"/>
              <a:t> Leadership </a:t>
            </a:r>
          </a:p>
        </p:txBody>
      </p:sp>
      <p:sp>
        <p:nvSpPr>
          <p:cNvPr id="2" name="Rectangle 1"/>
          <p:cNvSpPr/>
          <p:nvPr/>
        </p:nvSpPr>
        <p:spPr>
          <a:xfrm>
            <a:off x="990600" y="3244334"/>
            <a:ext cx="7086600" cy="584775"/>
          </a:xfrm>
          <a:prstGeom prst="rect">
            <a:avLst/>
          </a:prstGeom>
        </p:spPr>
        <p:txBody>
          <a:bodyPr wrap="square">
            <a:spAutoFit/>
          </a:bodyPr>
          <a:lstStyle/>
          <a:p>
            <a:pPr algn="ctr"/>
            <a:r>
              <a:rPr lang="en-AU" sz="3200" dirty="0" smtClean="0"/>
              <a:t>This will be an interactive session</a:t>
            </a:r>
            <a:endParaRPr lang="en-US" sz="3200"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25413" y="446087"/>
            <a:ext cx="8866187" cy="620713"/>
          </a:xfrm>
        </p:spPr>
        <p:txBody>
          <a:bodyPr rtlCol="0">
            <a:normAutofit fontScale="90000"/>
          </a:bodyPr>
          <a:lstStyle/>
          <a:p>
            <a:pPr fontAlgn="auto">
              <a:spcAft>
                <a:spcPts val="0"/>
              </a:spcAft>
              <a:defRPr/>
            </a:pPr>
            <a:r>
              <a:rPr lang="en-US" dirty="0" smtClean="0"/>
              <a:t/>
            </a:r>
            <a:br>
              <a:rPr lang="en-US" dirty="0" smtClean="0"/>
            </a:br>
            <a:r>
              <a:rPr lang="en-US" dirty="0" smtClean="0"/>
              <a:t>Committed </a:t>
            </a:r>
            <a:r>
              <a:rPr lang="en-US" dirty="0" smtClean="0"/>
              <a:t>To  Something </a:t>
            </a:r>
            <a:br>
              <a:rPr lang="en-US" dirty="0" smtClean="0"/>
            </a:br>
            <a:r>
              <a:rPr lang="en-US" dirty="0" smtClean="0"/>
              <a:t>Bigger Than Oneself</a:t>
            </a:r>
          </a:p>
        </p:txBody>
      </p:sp>
      <p:sp>
        <p:nvSpPr>
          <p:cNvPr id="3" name="Content Placeholder 2"/>
          <p:cNvSpPr>
            <a:spLocks noGrp="1"/>
          </p:cNvSpPr>
          <p:nvPr>
            <p:ph idx="1"/>
          </p:nvPr>
        </p:nvSpPr>
        <p:spPr>
          <a:xfrm>
            <a:off x="363538" y="1828800"/>
            <a:ext cx="8345487" cy="4767263"/>
          </a:xfrm>
        </p:spPr>
        <p:txBody>
          <a:bodyPr rtlCol="0">
            <a:normAutofit/>
          </a:bodyPr>
          <a:lstStyle/>
          <a:p>
            <a:pPr fontAlgn="auto">
              <a:spcAft>
                <a:spcPts val="0"/>
              </a:spcAft>
              <a:tabLst>
                <a:tab pos="288925" algn="l"/>
              </a:tabLst>
              <a:defRPr/>
            </a:pPr>
            <a:r>
              <a:rPr lang="en-US" sz="2400" dirty="0" smtClean="0"/>
              <a:t>What we mean by “committed to something bigger than oneself” is being committed such that </a:t>
            </a:r>
            <a:r>
              <a:rPr lang="en-US" sz="2400" b="1" i="1" dirty="0" smtClean="0"/>
              <a:t>who you are</a:t>
            </a:r>
            <a:r>
              <a:rPr lang="en-US" sz="2400" b="1" dirty="0" smtClean="0"/>
              <a:t> being</a:t>
            </a:r>
            <a:r>
              <a:rPr lang="en-US" sz="2400" dirty="0" smtClean="0"/>
              <a:t> and </a:t>
            </a:r>
            <a:r>
              <a:rPr lang="en-US" sz="2400" b="1" i="1" dirty="0" smtClean="0"/>
              <a:t>your actions </a:t>
            </a:r>
            <a:r>
              <a:rPr lang="en-US" sz="2400" dirty="0" smtClean="0"/>
              <a:t>are in service of realizing something beyond one’s personal concerns for oneself.  </a:t>
            </a:r>
          </a:p>
          <a:p>
            <a:pPr fontAlgn="auto">
              <a:spcAft>
                <a:spcPts val="0"/>
              </a:spcAft>
              <a:tabLst>
                <a:tab pos="288925" algn="l"/>
              </a:tabLst>
              <a:defRPr/>
            </a:pPr>
            <a:endParaRPr lang="en-US" sz="1200" dirty="0" smtClean="0"/>
          </a:p>
          <a:p>
            <a:pPr fontAlgn="auto">
              <a:spcAft>
                <a:spcPts val="0"/>
              </a:spcAft>
              <a:tabLst>
                <a:tab pos="288925" algn="l"/>
              </a:tabLst>
              <a:defRPr/>
            </a:pPr>
            <a:r>
              <a:rPr lang="en-US" sz="2400" dirty="0" smtClean="0"/>
              <a:t>As they are acted on, such commitments create something to which others can also be committed, and have a sense that </a:t>
            </a:r>
            <a:r>
              <a:rPr lang="en-US" sz="2400" b="1" i="1" dirty="0" smtClean="0"/>
              <a:t>their</a:t>
            </a:r>
            <a:r>
              <a:rPr lang="en-US" sz="2400" dirty="0" smtClean="0"/>
              <a:t> lives are about something bigger than themselves.  </a:t>
            </a:r>
          </a:p>
          <a:p>
            <a:pPr marL="0" indent="0" fontAlgn="auto">
              <a:spcAft>
                <a:spcPts val="0"/>
              </a:spcAft>
              <a:tabLst>
                <a:tab pos="288925" algn="l"/>
              </a:tabLst>
              <a:defRPr/>
            </a:pPr>
            <a:endParaRPr lang="en-US" sz="800" dirty="0" smtClean="0"/>
          </a:p>
          <a:p>
            <a:pPr marL="919163" lvl="2" indent="-457200" fontAlgn="auto">
              <a:spcAft>
                <a:spcPts val="0"/>
              </a:spcAft>
              <a:buFont typeface="Calibri" pitchFamily="34" charset="0"/>
              <a:buChar char="―"/>
              <a:tabLst>
                <a:tab pos="288925" algn="l"/>
              </a:tabLst>
              <a:defRPr/>
            </a:pPr>
            <a:r>
              <a:rPr lang="en-US" sz="2000" dirty="0" smtClean="0"/>
              <a:t>When people are operating inside these commitments, their  tolerance for ambiguity increases, and</a:t>
            </a:r>
          </a:p>
          <a:p>
            <a:pPr marL="919163" lvl="2" indent="-457200" fontAlgn="auto">
              <a:spcAft>
                <a:spcPts val="0"/>
              </a:spcAft>
              <a:buFont typeface="Calibri" pitchFamily="34" charset="0"/>
              <a:buChar char="―"/>
              <a:tabLst>
                <a:tab pos="288925" algn="l"/>
              </a:tabLst>
              <a:defRPr/>
            </a:pPr>
            <a:r>
              <a:rPr lang="en-US" sz="2000" dirty="0" smtClean="0"/>
              <a:t>Their passion, energy and creativity are also enhanced.</a:t>
            </a:r>
          </a:p>
          <a:p>
            <a:pPr marL="0" indent="0" fontAlgn="auto">
              <a:spcAft>
                <a:spcPts val="0"/>
              </a:spcAft>
              <a:tabLst>
                <a:tab pos="288925" algn="l"/>
              </a:tabLst>
              <a:defRPr/>
            </a:pPr>
            <a:endParaRPr lang="en-US" sz="2400" dirty="0"/>
          </a:p>
        </p:txBody>
      </p:sp>
      <p:sp>
        <p:nvSpPr>
          <p:cNvPr id="47108"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187A801-3573-4C35-AA83-D633109072E5}" type="slidenum">
              <a:rPr lang="en-US" sz="1000" b="1">
                <a:solidFill>
                  <a:schemeClr val="bg2"/>
                </a:solidFill>
                <a:latin typeface="Helvetica 45 Light"/>
              </a:rPr>
              <a:pPr algn="r"/>
              <a:t>30</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Content Placeholder 2"/>
          <p:cNvSpPr>
            <a:spLocks noGrp="1"/>
          </p:cNvSpPr>
          <p:nvPr>
            <p:ph idx="1"/>
          </p:nvPr>
        </p:nvSpPr>
        <p:spPr>
          <a:xfrm>
            <a:off x="392113" y="457200"/>
            <a:ext cx="8370887" cy="6781800"/>
          </a:xfrm>
        </p:spPr>
        <p:txBody>
          <a:bodyPr/>
          <a:lstStyle/>
          <a:p>
            <a:pPr marL="0" indent="0">
              <a:buFont typeface="Arial" pitchFamily="34" charset="0"/>
              <a:buNone/>
            </a:pPr>
            <a:r>
              <a:rPr lang="en-US" sz="2000" i="1" dirty="0" smtClean="0">
                <a:solidFill>
                  <a:schemeClr val="tx2">
                    <a:lumMod val="50000"/>
                  </a:schemeClr>
                </a:solidFill>
              </a:rPr>
              <a:t>“</a:t>
            </a:r>
            <a:r>
              <a:rPr lang="en-US" sz="2400" i="1" dirty="0" smtClean="0">
                <a:solidFill>
                  <a:schemeClr val="tx2">
                    <a:lumMod val="50000"/>
                  </a:schemeClr>
                </a:solidFill>
              </a:rPr>
              <a:t>This is the true joy in life, the being used for a purpose recognized by yourself as a mighty one; the being a force of nature instead of a feverish selfish little clod of ailments and grievances complaining that the world will not devote itself to making you happy.</a:t>
            </a:r>
            <a:endParaRPr lang="en-US" sz="2400" dirty="0" smtClean="0">
              <a:solidFill>
                <a:schemeClr val="tx2">
                  <a:lumMod val="50000"/>
                </a:schemeClr>
              </a:solidFill>
            </a:endParaRPr>
          </a:p>
          <a:p>
            <a:pPr marL="0" indent="0">
              <a:buFont typeface="Arial" pitchFamily="34" charset="0"/>
              <a:buNone/>
            </a:pPr>
            <a:endParaRPr lang="en-US" sz="1000" i="1" dirty="0" smtClean="0">
              <a:solidFill>
                <a:schemeClr val="tx2">
                  <a:lumMod val="50000"/>
                </a:schemeClr>
              </a:solidFill>
            </a:endParaRPr>
          </a:p>
          <a:p>
            <a:pPr marL="0" indent="0">
              <a:buFont typeface="Arial" pitchFamily="34" charset="0"/>
              <a:buNone/>
            </a:pPr>
            <a:r>
              <a:rPr lang="en-US" sz="2400" i="1" dirty="0" smtClean="0">
                <a:solidFill>
                  <a:schemeClr val="tx2">
                    <a:lumMod val="50000"/>
                  </a:schemeClr>
                </a:solidFill>
              </a:rPr>
              <a:t>I am of the opinion that my life belongs to the whole community, and as long as I live, it is my privilege to do for it whatever I can.</a:t>
            </a:r>
            <a:endParaRPr lang="en-US" sz="2400" dirty="0" smtClean="0">
              <a:solidFill>
                <a:schemeClr val="tx2">
                  <a:lumMod val="50000"/>
                </a:schemeClr>
              </a:solidFill>
            </a:endParaRPr>
          </a:p>
          <a:p>
            <a:pPr marL="0" indent="0">
              <a:buFont typeface="Arial" pitchFamily="34" charset="0"/>
              <a:buNone/>
            </a:pPr>
            <a:endParaRPr lang="en-US" sz="1000" i="1" dirty="0" smtClean="0">
              <a:solidFill>
                <a:schemeClr val="tx2">
                  <a:lumMod val="50000"/>
                </a:schemeClr>
              </a:solidFill>
            </a:endParaRPr>
          </a:p>
          <a:p>
            <a:pPr marL="0" indent="0">
              <a:buFont typeface="Arial" pitchFamily="34" charset="0"/>
              <a:buNone/>
            </a:pPr>
            <a:r>
              <a:rPr lang="en-US" sz="2400" i="1" dirty="0" smtClean="0">
                <a:solidFill>
                  <a:schemeClr val="tx2">
                    <a:lumMod val="50000"/>
                  </a:schemeClr>
                </a:solidFill>
              </a:rPr>
              <a:t>I want to be thoroughly used up when I die, for the harder I work the more I live.  I rejoice in life for its own sake.  Life is no “brief candle” to me.  It is a sort of splendid torch which I have got hold of for the moment, and I want to make it burn as brightly as possible before handing it on to future generations.”</a:t>
            </a:r>
            <a:endParaRPr lang="en-US" sz="2400" dirty="0" smtClean="0">
              <a:solidFill>
                <a:schemeClr val="tx2">
                  <a:lumMod val="50000"/>
                </a:schemeClr>
              </a:solidFill>
            </a:endParaRPr>
          </a:p>
          <a:p>
            <a:pPr marL="1314450" lvl="4" indent="0">
              <a:buFontTx/>
              <a:buNone/>
            </a:pPr>
            <a:endParaRPr lang="en-US" sz="800" dirty="0" smtClean="0"/>
          </a:p>
          <a:p>
            <a:pPr marL="1314450" lvl="4" indent="0">
              <a:spcBef>
                <a:spcPct val="0"/>
              </a:spcBef>
              <a:buFontTx/>
              <a:buNone/>
            </a:pPr>
            <a:r>
              <a:rPr lang="en-US" dirty="0" smtClean="0"/>
              <a:t>                                                                 </a:t>
            </a:r>
            <a:r>
              <a:rPr lang="en-US" sz="1800" b="1" dirty="0" smtClean="0"/>
              <a:t>George Bernard Shaw</a:t>
            </a:r>
          </a:p>
          <a:p>
            <a:pPr marL="1314450" lvl="4" indent="0">
              <a:spcBef>
                <a:spcPct val="0"/>
              </a:spcBef>
              <a:buFontTx/>
              <a:buNone/>
            </a:pPr>
            <a:r>
              <a:rPr lang="en-US" sz="1800" b="1" dirty="0" smtClean="0"/>
              <a:t>                                                                       Man and Superman</a:t>
            </a:r>
          </a:p>
          <a:p>
            <a:pPr marL="0" indent="0">
              <a:buFont typeface="Arial" pitchFamily="34" charset="0"/>
              <a:buNone/>
            </a:pPr>
            <a:r>
              <a:rPr lang="en-US" sz="1800" b="1" dirty="0" smtClean="0"/>
              <a:t>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76200"/>
            <a:ext cx="8839200" cy="1143000"/>
          </a:xfrm>
        </p:spPr>
        <p:txBody>
          <a:bodyPr rtlCol="0">
            <a:normAutofit fontScale="90000"/>
          </a:bodyPr>
          <a:lstStyle/>
          <a:p>
            <a:pPr fontAlgn="auto">
              <a:spcAft>
                <a:spcPts val="0"/>
              </a:spcAft>
              <a:defRPr/>
            </a:pPr>
            <a:r>
              <a:rPr lang="en-US" dirty="0" smtClean="0"/>
              <a:t>Are Great Leaders Extraordinary People?</a:t>
            </a:r>
          </a:p>
        </p:txBody>
      </p:sp>
      <p:sp>
        <p:nvSpPr>
          <p:cNvPr id="49155" name="Content Placeholder 1"/>
          <p:cNvSpPr>
            <a:spLocks noGrp="1"/>
          </p:cNvSpPr>
          <p:nvPr>
            <p:ph idx="1"/>
          </p:nvPr>
        </p:nvSpPr>
        <p:spPr>
          <a:xfrm>
            <a:off x="457200" y="1295400"/>
            <a:ext cx="8229600" cy="4525963"/>
          </a:xfrm>
        </p:spPr>
        <p:txBody>
          <a:bodyPr/>
          <a:lstStyle/>
          <a:p>
            <a:pPr marL="457200" indent="-457200">
              <a:buFontTx/>
              <a:buChar char="•"/>
              <a:tabLst>
                <a:tab pos="288925" algn="l"/>
              </a:tabLst>
            </a:pPr>
            <a:r>
              <a:rPr lang="en-US" sz="2400" smtClean="0"/>
              <a:t>We recognize great leaders after they have gotten there.  And, after they have gotten there they appear to be extraordinary people.  </a:t>
            </a:r>
          </a:p>
          <a:p>
            <a:pPr marL="457200" indent="-457200">
              <a:buFontTx/>
              <a:buChar char="•"/>
              <a:tabLst>
                <a:tab pos="288925" algn="l"/>
              </a:tabLst>
            </a:pPr>
            <a:r>
              <a:rPr lang="en-US" sz="2400" smtClean="0"/>
              <a:t>However, when the whole story is told, every great leader was an ordinary person who was given being and action by something bigger than themselves.  </a:t>
            </a:r>
          </a:p>
          <a:p>
            <a:pPr marL="457200" indent="-457200">
              <a:buFontTx/>
              <a:buChar char="•"/>
              <a:tabLst>
                <a:tab pos="288925" algn="l"/>
              </a:tabLst>
            </a:pPr>
            <a:r>
              <a:rPr lang="en-US" sz="2400" smtClean="0"/>
              <a:t>To assume that great leaders started out extraordinary is to demean what it took for them to go beyond “who they wound up being”.  </a:t>
            </a:r>
          </a:p>
          <a:p>
            <a:pPr marL="457200" indent="-457200">
              <a:buFontTx/>
              <a:buChar char="•"/>
              <a:tabLst>
                <a:tab pos="288925" algn="l"/>
              </a:tabLst>
            </a:pPr>
            <a:r>
              <a:rPr lang="en-US" sz="2400" smtClean="0"/>
              <a:t>More importantly, it can conceal </a:t>
            </a:r>
            <a:r>
              <a:rPr lang="en-US" sz="2400" b="1" i="1" smtClean="0"/>
              <a:t>your</a:t>
            </a:r>
            <a:r>
              <a:rPr lang="en-US" sz="2400" smtClean="0"/>
              <a:t> access to being an </a:t>
            </a:r>
            <a:r>
              <a:rPr lang="en-US" sz="2400" b="1" i="1" smtClean="0"/>
              <a:t>extraordinary leader</a:t>
            </a:r>
            <a:r>
              <a:rPr lang="en-US" sz="2400" b="1" smtClean="0"/>
              <a:t>.  </a:t>
            </a:r>
          </a:p>
        </p:txBody>
      </p:sp>
      <p:sp>
        <p:nvSpPr>
          <p:cNvPr id="49156"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474ECB3-37DC-4C50-B48E-CCDA71ADFBD8}" type="slidenum">
              <a:rPr lang="en-US" sz="1000" b="1">
                <a:solidFill>
                  <a:schemeClr val="bg2"/>
                </a:solidFill>
                <a:latin typeface="Helvetica 45 Light"/>
              </a:rPr>
              <a:pPr algn="r"/>
              <a:t>32</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81025" y="495300"/>
            <a:ext cx="8386763" cy="620713"/>
          </a:xfrm>
        </p:spPr>
        <p:txBody>
          <a:bodyPr rtlCol="0">
            <a:normAutofit fontScale="90000"/>
          </a:bodyPr>
          <a:lstStyle/>
          <a:p>
            <a:pPr fontAlgn="auto">
              <a:spcAft>
                <a:spcPts val="0"/>
              </a:spcAft>
              <a:defRPr/>
            </a:pPr>
            <a:r>
              <a:rPr lang="en-US" dirty="0" smtClean="0"/>
              <a:t>Valley Of The Shadow Of Death</a:t>
            </a:r>
          </a:p>
        </p:txBody>
      </p:sp>
      <p:sp>
        <p:nvSpPr>
          <p:cNvPr id="49155" name="Content Placeholder 1"/>
          <p:cNvSpPr>
            <a:spLocks noGrp="1"/>
          </p:cNvSpPr>
          <p:nvPr>
            <p:ph idx="1"/>
          </p:nvPr>
        </p:nvSpPr>
        <p:spPr/>
        <p:txBody>
          <a:bodyPr rtlCol="0">
            <a:normAutofit lnSpcReduction="10000"/>
          </a:bodyPr>
          <a:lstStyle/>
          <a:p>
            <a:pPr marL="457200" indent="-457200" fontAlgn="auto">
              <a:spcAft>
                <a:spcPts val="0"/>
              </a:spcAft>
              <a:buFontTx/>
              <a:buChar char="•"/>
              <a:tabLst>
                <a:tab pos="288925" algn="l"/>
              </a:tabLst>
              <a:defRPr/>
            </a:pPr>
            <a:r>
              <a:rPr lang="en-US" sz="2400" dirty="0" smtClean="0"/>
              <a:t>By the way, on their way to greatness, every great leader faces times of being so massively thwarted that they are left with a sense of hopelessness – a profound sense that they are inadequate for the task at hand.  </a:t>
            </a:r>
          </a:p>
          <a:p>
            <a:pPr marL="457200" indent="-457200" fontAlgn="auto">
              <a:spcAft>
                <a:spcPts val="0"/>
              </a:spcAft>
              <a:buFontTx/>
              <a:buChar char="•"/>
              <a:tabLst>
                <a:tab pos="288925" algn="l"/>
              </a:tabLst>
              <a:defRPr/>
            </a:pPr>
            <a:r>
              <a:rPr lang="en-US" sz="2400" dirty="0" smtClean="0"/>
              <a:t>At these times, the world occurs as immovable, impossible, and they are left with nothing to give, nothing to draw on.  No help, no way.</a:t>
            </a:r>
          </a:p>
          <a:p>
            <a:pPr marL="457200" indent="-457200" fontAlgn="auto">
              <a:spcAft>
                <a:spcPts val="0"/>
              </a:spcAft>
              <a:buFontTx/>
              <a:buChar char="•"/>
              <a:tabLst>
                <a:tab pos="288925" algn="l"/>
              </a:tabLst>
              <a:defRPr/>
            </a:pPr>
            <a:r>
              <a:rPr lang="en-US" sz="2400" dirty="0" smtClean="0"/>
              <a:t>In these “valley of the shadow of death” times (when giving up or quitting seems to be the only viable option), in order to generate the being and action required to get yourself through these tough times, you will need to have in place something bigger than yourself and your circumstances.  </a:t>
            </a:r>
          </a:p>
          <a:p>
            <a:pPr marL="457200" indent="-457200" fontAlgn="auto">
              <a:spcAft>
                <a:spcPts val="0"/>
              </a:spcAft>
              <a:buFontTx/>
              <a:buChar char="•"/>
              <a:tabLst>
                <a:tab pos="288925" algn="l"/>
              </a:tabLst>
              <a:defRPr/>
            </a:pPr>
            <a:endParaRPr lang="en-US" sz="2400" dirty="0" smtClean="0"/>
          </a:p>
        </p:txBody>
      </p:sp>
      <p:sp>
        <p:nvSpPr>
          <p:cNvPr id="50180"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0F4B89CA-6106-4810-8375-87D7E285446F}" type="slidenum">
              <a:rPr lang="en-US" sz="1000" b="1">
                <a:solidFill>
                  <a:schemeClr val="bg2"/>
                </a:solidFill>
                <a:latin typeface="Helvetica 45 Light"/>
              </a:rPr>
              <a:pPr algn="r"/>
              <a:t>33</a:t>
            </a:fld>
            <a:endParaRPr lang="en-US" sz="1000" b="1">
              <a:solidFill>
                <a:schemeClr val="bg2"/>
              </a:solidFill>
              <a:latin typeface="Helvetica 45 Ligh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The Outcome of </a:t>
            </a:r>
            <a:r>
              <a:rPr lang="en-US" b="1" i="1" smtClean="0"/>
              <a:t>Great </a:t>
            </a:r>
            <a:r>
              <a:rPr lang="en-US" smtClean="0"/>
              <a:t>Leadership</a:t>
            </a:r>
          </a:p>
        </p:txBody>
      </p:sp>
      <p:sp>
        <p:nvSpPr>
          <p:cNvPr id="51203" name="Content Placeholder 2"/>
          <p:cNvSpPr>
            <a:spLocks noGrp="1"/>
          </p:cNvSpPr>
          <p:nvPr>
            <p:ph idx="1"/>
          </p:nvPr>
        </p:nvSpPr>
        <p:spPr/>
        <p:txBody>
          <a:bodyPr/>
          <a:lstStyle/>
          <a:p>
            <a:pPr>
              <a:spcAft>
                <a:spcPct val="20000"/>
              </a:spcAft>
              <a:buFont typeface="Arial" pitchFamily="34" charset="0"/>
              <a:buNone/>
            </a:pPr>
            <a:r>
              <a:rPr lang="en-US" sz="3600" b="1" dirty="0" smtClean="0"/>
              <a:t>   The </a:t>
            </a:r>
            <a:r>
              <a:rPr lang="en-US" sz="3600" b="1" dirty="0" smtClean="0"/>
              <a:t>realization of a future that wasn’t going to happen anyway, </a:t>
            </a:r>
            <a:r>
              <a:rPr lang="en-US" sz="3600" dirty="0" smtClean="0"/>
              <a:t>that fulfills (or contributes to fulfilling) the fundamental concerns of the relevant parties.</a:t>
            </a:r>
          </a:p>
          <a:p>
            <a:pPr>
              <a:spcAft>
                <a:spcPct val="20000"/>
              </a:spcAft>
              <a:buFont typeface="Arial" pitchFamily="34" charset="0"/>
              <a:buNone/>
            </a:pP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Being a </a:t>
            </a:r>
            <a:r>
              <a:rPr lang="en-US" b="1" i="1" smtClean="0"/>
              <a:t>Great</a:t>
            </a:r>
            <a:r>
              <a:rPr lang="en-US" smtClean="0"/>
              <a:t> Leader </a:t>
            </a:r>
          </a:p>
        </p:txBody>
      </p:sp>
      <p:sp>
        <p:nvSpPr>
          <p:cNvPr id="8" name="Content Placeholder 7"/>
          <p:cNvSpPr>
            <a:spLocks noGrp="1"/>
          </p:cNvSpPr>
          <p:nvPr>
            <p:ph idx="1"/>
          </p:nvPr>
        </p:nvSpPr>
        <p:spPr>
          <a:xfrm>
            <a:off x="304800" y="1600200"/>
            <a:ext cx="8534400" cy="4525963"/>
          </a:xfrm>
        </p:spPr>
        <p:txBody>
          <a:bodyPr/>
          <a:lstStyle/>
          <a:p>
            <a:pPr>
              <a:buFont typeface="Wingdings" pitchFamily="2" charset="2"/>
              <a:buChar char="ü"/>
            </a:pPr>
            <a:r>
              <a:rPr lang="en-US" sz="2800" dirty="0" smtClean="0"/>
              <a:t>Listening generously</a:t>
            </a:r>
          </a:p>
          <a:p>
            <a:pPr>
              <a:buFont typeface="Wingdings" pitchFamily="2" charset="2"/>
              <a:buChar char="ü"/>
            </a:pPr>
            <a:r>
              <a:rPr lang="en-US" sz="2800" dirty="0" smtClean="0"/>
              <a:t>Operating with integrity</a:t>
            </a:r>
          </a:p>
          <a:p>
            <a:pPr>
              <a:buFont typeface="Wingdings" pitchFamily="2" charset="2"/>
              <a:buChar char="ü"/>
            </a:pPr>
            <a:r>
              <a:rPr lang="en-US" sz="2800" dirty="0" smtClean="0"/>
              <a:t>Being authentic (including about your inauthenticity)</a:t>
            </a:r>
          </a:p>
          <a:p>
            <a:pPr>
              <a:buFont typeface="Wingdings" pitchFamily="2" charset="2"/>
              <a:buChar char="ü"/>
            </a:pPr>
            <a:r>
              <a:rPr lang="en-US" sz="2800" dirty="0" smtClean="0"/>
              <a:t>Committing to </a:t>
            </a:r>
            <a:r>
              <a:rPr lang="en-US" sz="2800" dirty="0" smtClean="0"/>
              <a:t>something bigger </a:t>
            </a:r>
            <a:r>
              <a:rPr lang="en-US" sz="2800" dirty="0" smtClean="0"/>
              <a:t>than oneself</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36</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2"/>
          <p:cNvSpPr txBox="1">
            <a:spLocks/>
          </p:cNvSpPr>
          <p:nvPr/>
        </p:nvSpPr>
        <p:spPr bwMode="auto">
          <a:xfrm>
            <a:off x="1042988" y="152400"/>
            <a:ext cx="7415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smtClean="0"/>
              <a:t>The Source Of Action:</a:t>
            </a:r>
            <a:br>
              <a:rPr lang="en-AU" smtClean="0"/>
            </a:br>
            <a:r>
              <a:rPr lang="en-AU" smtClean="0"/>
              <a:t>Why People Do What They Do</a:t>
            </a:r>
            <a:endParaRPr lang="en-AU" dirty="0" smtClean="0"/>
          </a:p>
        </p:txBody>
      </p:sp>
      <p:sp>
        <p:nvSpPr>
          <p:cNvPr id="5" name="Text Box 4"/>
          <p:cNvSpPr txBox="1">
            <a:spLocks noChangeArrowheads="1"/>
          </p:cNvSpPr>
          <p:nvPr/>
        </p:nvSpPr>
        <p:spPr bwMode="auto">
          <a:xfrm>
            <a:off x="1371600" y="4978400"/>
            <a:ext cx="16525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buClr>
                <a:srgbClr val="99CC00"/>
              </a:buClr>
            </a:pPr>
            <a:r>
              <a:rPr lang="en-AU" sz="2400" dirty="0">
                <a:solidFill>
                  <a:srgbClr val="000000"/>
                </a:solidFill>
                <a:latin typeface="Helvetica 45 Light"/>
              </a:rPr>
              <a:t>RESULTS</a:t>
            </a:r>
          </a:p>
        </p:txBody>
      </p:sp>
      <p:sp>
        <p:nvSpPr>
          <p:cNvPr id="6" name="Line 5"/>
          <p:cNvSpPr>
            <a:spLocks noChangeShapeType="1"/>
          </p:cNvSpPr>
          <p:nvPr/>
        </p:nvSpPr>
        <p:spPr bwMode="auto">
          <a:xfrm>
            <a:off x="2286000" y="3575050"/>
            <a:ext cx="0" cy="1225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7" name="Text Box 3"/>
          <p:cNvSpPr txBox="1">
            <a:spLocks noChangeArrowheads="1"/>
          </p:cNvSpPr>
          <p:nvPr/>
        </p:nvSpPr>
        <p:spPr bwMode="auto">
          <a:xfrm>
            <a:off x="1547813" y="2779713"/>
            <a:ext cx="14398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buClr>
                <a:srgbClr val="99CC00"/>
              </a:buClr>
            </a:pPr>
            <a:r>
              <a:rPr lang="en-AU" sz="2400" dirty="0">
                <a:solidFill>
                  <a:srgbClr val="000000"/>
                </a:solidFill>
                <a:latin typeface="Helvetica 45 Light"/>
              </a:rPr>
              <a:t>ACTION</a:t>
            </a:r>
          </a:p>
        </p:txBody>
      </p:sp>
      <p:sp>
        <p:nvSpPr>
          <p:cNvPr id="8" name="Line 15"/>
          <p:cNvSpPr>
            <a:spLocks noChangeShapeType="1"/>
          </p:cNvSpPr>
          <p:nvPr/>
        </p:nvSpPr>
        <p:spPr bwMode="auto">
          <a:xfrm rot="10800000" flipV="1">
            <a:off x="2667000" y="2454274"/>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9" name="Line 15"/>
          <p:cNvSpPr>
            <a:spLocks noChangeShapeType="1"/>
          </p:cNvSpPr>
          <p:nvPr/>
        </p:nvSpPr>
        <p:spPr bwMode="auto">
          <a:xfrm rot="10800000" flipV="1">
            <a:off x="2438400" y="2454274"/>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0" name="Line 15"/>
          <p:cNvSpPr>
            <a:spLocks noChangeShapeType="1"/>
          </p:cNvSpPr>
          <p:nvPr/>
        </p:nvSpPr>
        <p:spPr bwMode="auto">
          <a:xfrm rot="10800000" flipV="1">
            <a:off x="1905000" y="2454274"/>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1" name="Line 15"/>
          <p:cNvSpPr>
            <a:spLocks noChangeShapeType="1"/>
          </p:cNvSpPr>
          <p:nvPr/>
        </p:nvSpPr>
        <p:spPr bwMode="auto">
          <a:xfrm rot="10800000" flipV="1">
            <a:off x="2133600" y="2459036"/>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2" name="Line 15"/>
          <p:cNvSpPr>
            <a:spLocks noChangeShapeType="1"/>
          </p:cNvSpPr>
          <p:nvPr/>
        </p:nvSpPr>
        <p:spPr bwMode="auto">
          <a:xfrm rot="10800000" flipV="1">
            <a:off x="1676400" y="2454274"/>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3" name="Line 15"/>
          <p:cNvSpPr>
            <a:spLocks noChangeShapeType="1"/>
          </p:cNvSpPr>
          <p:nvPr/>
        </p:nvSpPr>
        <p:spPr bwMode="auto">
          <a:xfrm rot="10800000" flipV="1">
            <a:off x="2895600" y="2454274"/>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4" name="Line 7"/>
          <p:cNvSpPr>
            <a:spLocks noChangeShapeType="1"/>
          </p:cNvSpPr>
          <p:nvPr/>
        </p:nvSpPr>
        <p:spPr bwMode="auto">
          <a:xfrm>
            <a:off x="1066800" y="31400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5" name="Line 6"/>
          <p:cNvSpPr>
            <a:spLocks noChangeShapeType="1"/>
          </p:cNvSpPr>
          <p:nvPr/>
        </p:nvSpPr>
        <p:spPr bwMode="auto">
          <a:xfrm>
            <a:off x="1066800" y="29876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16" name="Line 8"/>
          <p:cNvSpPr>
            <a:spLocks noChangeShapeType="1"/>
          </p:cNvSpPr>
          <p:nvPr/>
        </p:nvSpPr>
        <p:spPr bwMode="auto">
          <a:xfrm>
            <a:off x="1019175" y="28479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27" name="Line 15"/>
          <p:cNvSpPr>
            <a:spLocks noChangeShapeType="1"/>
          </p:cNvSpPr>
          <p:nvPr/>
        </p:nvSpPr>
        <p:spPr bwMode="auto">
          <a:xfrm flipV="1">
            <a:off x="1905000" y="320516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28" name="Line 15"/>
          <p:cNvSpPr>
            <a:spLocks noChangeShapeType="1"/>
          </p:cNvSpPr>
          <p:nvPr/>
        </p:nvSpPr>
        <p:spPr bwMode="auto">
          <a:xfrm flipV="1">
            <a:off x="2133600" y="320516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29" name="Line 15"/>
          <p:cNvSpPr>
            <a:spLocks noChangeShapeType="1"/>
          </p:cNvSpPr>
          <p:nvPr/>
        </p:nvSpPr>
        <p:spPr bwMode="auto">
          <a:xfrm flipV="1">
            <a:off x="2667000" y="320516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0" name="Line 15"/>
          <p:cNvSpPr>
            <a:spLocks noChangeShapeType="1"/>
          </p:cNvSpPr>
          <p:nvPr/>
        </p:nvSpPr>
        <p:spPr bwMode="auto">
          <a:xfrm flipV="1">
            <a:off x="2438400" y="32004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1" name="Line 15"/>
          <p:cNvSpPr>
            <a:spLocks noChangeShapeType="1"/>
          </p:cNvSpPr>
          <p:nvPr/>
        </p:nvSpPr>
        <p:spPr bwMode="auto">
          <a:xfrm flipV="1">
            <a:off x="2895600" y="320516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2" name="Line 15"/>
          <p:cNvSpPr>
            <a:spLocks noChangeShapeType="1"/>
          </p:cNvSpPr>
          <p:nvPr/>
        </p:nvSpPr>
        <p:spPr bwMode="auto">
          <a:xfrm flipV="1">
            <a:off x="1676400" y="3205162"/>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4" name="Line 6"/>
          <p:cNvSpPr>
            <a:spLocks noChangeShapeType="1"/>
          </p:cNvSpPr>
          <p:nvPr/>
        </p:nvSpPr>
        <p:spPr bwMode="auto">
          <a:xfrm rot="10800000">
            <a:off x="2924175" y="30003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5" name="Line 7"/>
          <p:cNvSpPr>
            <a:spLocks noChangeShapeType="1"/>
          </p:cNvSpPr>
          <p:nvPr/>
        </p:nvSpPr>
        <p:spPr bwMode="auto">
          <a:xfrm rot="10800000">
            <a:off x="2924175" y="28479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6" name="Line 8"/>
          <p:cNvSpPr>
            <a:spLocks noChangeShapeType="1"/>
          </p:cNvSpPr>
          <p:nvPr/>
        </p:nvSpPr>
        <p:spPr bwMode="auto">
          <a:xfrm rot="10800000">
            <a:off x="2924175" y="314007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7" name="Line 25"/>
          <p:cNvSpPr>
            <a:spLocks noChangeShapeType="1"/>
          </p:cNvSpPr>
          <p:nvPr/>
        </p:nvSpPr>
        <p:spPr bwMode="auto">
          <a:xfrm flipH="1">
            <a:off x="3132138" y="3017838"/>
            <a:ext cx="28082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en-US"/>
          </a:p>
        </p:txBody>
      </p:sp>
      <p:sp>
        <p:nvSpPr>
          <p:cNvPr id="38" name="Text Box 26"/>
          <p:cNvSpPr txBox="1">
            <a:spLocks noChangeArrowheads="1"/>
          </p:cNvSpPr>
          <p:nvPr/>
        </p:nvSpPr>
        <p:spPr bwMode="auto">
          <a:xfrm>
            <a:off x="3563938" y="2349500"/>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65000"/>
              </a:lnSpc>
              <a:spcBef>
                <a:spcPct val="50000"/>
              </a:spcBef>
              <a:buClr>
                <a:srgbClr val="99CC00"/>
              </a:buClr>
            </a:pPr>
            <a:r>
              <a:rPr lang="en-AU" sz="2000" dirty="0">
                <a:solidFill>
                  <a:srgbClr val="000000"/>
                </a:solidFill>
                <a:latin typeface="Helvetica 45 Light"/>
              </a:rPr>
              <a:t>Reliably </a:t>
            </a:r>
          </a:p>
          <a:p>
            <a:pPr algn="ctr">
              <a:lnSpc>
                <a:spcPct val="65000"/>
              </a:lnSpc>
              <a:spcBef>
                <a:spcPct val="50000"/>
              </a:spcBef>
              <a:buClr>
                <a:srgbClr val="99CC00"/>
              </a:buClr>
            </a:pPr>
            <a:r>
              <a:rPr lang="en-AU" sz="2000" dirty="0">
                <a:solidFill>
                  <a:srgbClr val="000000"/>
                </a:solidFill>
                <a:latin typeface="Helvetica 45 Light"/>
              </a:rPr>
              <a:t>Correlated</a:t>
            </a:r>
          </a:p>
        </p:txBody>
      </p:sp>
      <p:sp>
        <p:nvSpPr>
          <p:cNvPr id="39" name="Oval 23"/>
          <p:cNvSpPr>
            <a:spLocks noChangeArrowheads="1"/>
          </p:cNvSpPr>
          <p:nvPr/>
        </p:nvSpPr>
        <p:spPr bwMode="auto">
          <a:xfrm>
            <a:off x="6011863" y="1676400"/>
            <a:ext cx="2663825" cy="25209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AU">
              <a:solidFill>
                <a:srgbClr val="000000"/>
              </a:solidFill>
              <a:latin typeface="Arial" pitchFamily="34" charset="0"/>
            </a:endParaRPr>
          </a:p>
        </p:txBody>
      </p:sp>
      <p:sp>
        <p:nvSpPr>
          <p:cNvPr id="40" name="Text Box 24"/>
          <p:cNvSpPr txBox="1">
            <a:spLocks noChangeArrowheads="1"/>
          </p:cNvSpPr>
          <p:nvPr/>
        </p:nvSpPr>
        <p:spPr bwMode="auto">
          <a:xfrm>
            <a:off x="5638800" y="2574925"/>
            <a:ext cx="3041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buClr>
                <a:srgbClr val="99CC00"/>
              </a:buClr>
            </a:pPr>
            <a:r>
              <a:rPr lang="en-AU" sz="2000" b="1" dirty="0">
                <a:solidFill>
                  <a:srgbClr val="000000"/>
                </a:solidFill>
                <a:latin typeface="Helvetica 45 Light"/>
              </a:rPr>
              <a:t>     How the world</a:t>
            </a:r>
            <a:r>
              <a:rPr lang="en-AU" sz="2000" b="1" u="sng" dirty="0">
                <a:solidFill>
                  <a:srgbClr val="000000"/>
                </a:solidFill>
                <a:latin typeface="Helvetica 45 Light"/>
              </a:rPr>
              <a:t> </a:t>
            </a:r>
          </a:p>
          <a:p>
            <a:r>
              <a:rPr lang="en-AU" sz="2000" b="1" dirty="0">
                <a:solidFill>
                  <a:srgbClr val="000000"/>
                </a:solidFill>
                <a:latin typeface="Helvetica 45 Light"/>
              </a:rPr>
              <a:t>          </a:t>
            </a:r>
            <a:r>
              <a:rPr lang="en-AU" sz="2000" b="1" u="sng" dirty="0">
                <a:solidFill>
                  <a:srgbClr val="000000"/>
                </a:solidFill>
                <a:latin typeface="Helvetica 45 Light"/>
              </a:rPr>
              <a:t>Occurs</a:t>
            </a:r>
            <a:r>
              <a:rPr lang="en-AU" sz="2000" b="1" dirty="0">
                <a:solidFill>
                  <a:srgbClr val="000000"/>
                </a:solidFill>
                <a:latin typeface="Helvetica 45 Light"/>
              </a:rPr>
              <a:t> for them</a:t>
            </a:r>
          </a:p>
          <a:p>
            <a:r>
              <a:rPr lang="en-AU" sz="2000" b="1" dirty="0">
                <a:solidFill>
                  <a:srgbClr val="000000"/>
                </a:solidFill>
                <a:latin typeface="Helvetica 45 Light"/>
              </a:rPr>
              <a:t>         </a:t>
            </a:r>
          </a:p>
          <a:p>
            <a:r>
              <a:rPr lang="en-AU" sz="2000" b="1" dirty="0">
                <a:solidFill>
                  <a:srgbClr val="000000"/>
                </a:solidFill>
                <a:latin typeface="Helvetica 45 Light"/>
              </a:rPr>
              <a:t>         </a:t>
            </a:r>
            <a:endParaRPr lang="en-AU" sz="2000" u="sng" dirty="0">
              <a:solidFill>
                <a:srgbClr val="000000"/>
              </a:solidFill>
              <a:latin typeface="Helvetica 45 Light"/>
            </a:endParaRPr>
          </a:p>
        </p:txBody>
      </p:sp>
    </p:spTree>
    <p:extLst>
      <p:ext uri="{BB962C8B-B14F-4D97-AF65-F5344CB8AC3E}">
        <p14:creationId xmlns:p14="http://schemas.microsoft.com/office/powerpoint/2010/main" val="247323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8">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0">
                                            <p:txEl>
                                              <p:pRg st="0" end="0"/>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4"/>
          <p:cNvSpPr>
            <a:spLocks noGrp="1"/>
          </p:cNvSpPr>
          <p:nvPr>
            <p:ph type="sldNum" sz="quarter" idx="12"/>
          </p:nvPr>
        </p:nvSpPr>
        <p:spPr>
          <a:xfrm>
            <a:off x="3124200" y="6356350"/>
            <a:ext cx="2895600" cy="365125"/>
          </a:xfrm>
        </p:spPr>
        <p:txBody>
          <a:bodyPr/>
          <a:lstStyle/>
          <a:p>
            <a:pPr algn="ctr">
              <a:defRPr/>
            </a:pPr>
            <a:fld id="{9A3CD883-DCF2-4C00-8FB3-D752BC4C3A04}" type="slidenum">
              <a:rPr lang="en-US"/>
              <a:pPr algn="ctr">
                <a:defRPr/>
              </a:pPr>
              <a:t>37</a:t>
            </a:fld>
            <a:endParaRPr lang="en-US"/>
          </a:p>
        </p:txBody>
      </p:sp>
      <p:sp>
        <p:nvSpPr>
          <p:cNvPr id="60419" name="Rectangle 2"/>
          <p:cNvSpPr>
            <a:spLocks noGrp="1" noChangeArrowheads="1"/>
          </p:cNvSpPr>
          <p:nvPr>
            <p:ph type="title"/>
          </p:nvPr>
        </p:nvSpPr>
        <p:spPr/>
        <p:txBody>
          <a:bodyPr/>
          <a:lstStyle/>
          <a:p>
            <a:r>
              <a:rPr lang="en-US" smtClean="0"/>
              <a:t>Playing the Violin in a Subway</a:t>
            </a:r>
          </a:p>
        </p:txBody>
      </p:sp>
      <p:sp>
        <p:nvSpPr>
          <p:cNvPr id="251907" name="Rectangle 3"/>
          <p:cNvSpPr>
            <a:spLocks noGrp="1" noChangeArrowheads="1"/>
          </p:cNvSpPr>
          <p:nvPr>
            <p:ph type="body" idx="1"/>
          </p:nvPr>
        </p:nvSpPr>
        <p:spPr>
          <a:xfrm>
            <a:off x="457200" y="1219200"/>
            <a:ext cx="8458200" cy="5638800"/>
          </a:xfrm>
        </p:spPr>
        <p:txBody>
          <a:bodyPr/>
          <a:lstStyle/>
          <a:p>
            <a:pPr>
              <a:lnSpc>
                <a:spcPct val="90000"/>
              </a:lnSpc>
            </a:pPr>
            <a:r>
              <a:rPr lang="en-US" sz="2300" dirty="0" smtClean="0"/>
              <a:t>Dressed in jeans and a baseball cap, a 39 year-old ‘fiddler’ stood against a wall next to a trash can at the L’Enfant Plaza metro station in Washington D.C.  He looked like any other street musician trying to make a buck.  During the 43 minutes that he played his violin, researchers watched 1,097 people pass by during the morning rush hour.  It took 3 minutes before someone even gazed in his direction, and even longer before any money was thrown into his violin case. </a:t>
            </a:r>
          </a:p>
          <a:p>
            <a:pPr>
              <a:lnSpc>
                <a:spcPct val="90000"/>
              </a:lnSpc>
            </a:pPr>
            <a:r>
              <a:rPr lang="en-US" sz="2300" dirty="0" smtClean="0"/>
              <a:t>Most people did not notice the musician. Some were talking </a:t>
            </a:r>
            <a:br>
              <a:rPr lang="en-US" sz="2300" dirty="0" smtClean="0"/>
            </a:br>
            <a:r>
              <a:rPr lang="en-US" sz="2300" dirty="0" smtClean="0"/>
              <a:t>on cell phones, others listened to iPods.  Masterful pieces such as Bach’s “Chaconne”, Franz Schubert’s “Ave Maria”, and Manuel Ponce’s “</a:t>
            </a:r>
            <a:r>
              <a:rPr lang="en-US" sz="2300" dirty="0" err="1" smtClean="0"/>
              <a:t>Estrellita</a:t>
            </a:r>
            <a:r>
              <a:rPr lang="en-US" sz="2300" dirty="0" smtClean="0"/>
              <a:t>”, were passed off as nothing more than “generic classical music”.  (Weingarten, 2007</a:t>
            </a:r>
            <a:r>
              <a:rPr lang="en-US" sz="2300" dirty="0" smtClean="0"/>
              <a:t>)</a:t>
            </a:r>
          </a:p>
          <a:p>
            <a:pPr marL="0" indent="0">
              <a:lnSpc>
                <a:spcPct val="90000"/>
              </a:lnSpc>
              <a:buNone/>
            </a:pPr>
            <a:endParaRPr lang="en-US" sz="2300" dirty="0" smtClean="0"/>
          </a:p>
          <a:p>
            <a:pPr>
              <a:lnSpc>
                <a:spcPct val="90000"/>
              </a:lnSpc>
            </a:pPr>
            <a:r>
              <a:rPr lang="en-US" sz="2300" dirty="0" smtClean="0"/>
              <a:t>That day, the fiddler made $32.17, or 75 cents a minute.</a:t>
            </a:r>
          </a:p>
          <a:p>
            <a:pPr>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4"/>
          <p:cNvSpPr>
            <a:spLocks noGrp="1"/>
          </p:cNvSpPr>
          <p:nvPr>
            <p:ph type="sldNum" sz="quarter" idx="12"/>
          </p:nvPr>
        </p:nvSpPr>
        <p:spPr>
          <a:xfrm>
            <a:off x="3124200" y="6356350"/>
            <a:ext cx="2895600" cy="365125"/>
          </a:xfrm>
        </p:spPr>
        <p:txBody>
          <a:bodyPr/>
          <a:lstStyle/>
          <a:p>
            <a:pPr algn="ctr">
              <a:defRPr/>
            </a:pPr>
            <a:fld id="{102C4F11-A8FF-460F-8AA1-2F4E43E60707}" type="slidenum">
              <a:rPr lang="en-US"/>
              <a:pPr algn="ctr">
                <a:defRPr/>
              </a:pPr>
              <a:t>38</a:t>
            </a:fld>
            <a:endParaRPr lang="en-US"/>
          </a:p>
        </p:txBody>
      </p:sp>
      <p:sp>
        <p:nvSpPr>
          <p:cNvPr id="61443" name="Rectangle 2"/>
          <p:cNvSpPr>
            <a:spLocks noGrp="1" noChangeArrowheads="1"/>
          </p:cNvSpPr>
          <p:nvPr>
            <p:ph type="title"/>
          </p:nvPr>
        </p:nvSpPr>
        <p:spPr/>
        <p:txBody>
          <a:bodyPr/>
          <a:lstStyle/>
          <a:p>
            <a:r>
              <a:rPr lang="en-US" smtClean="0"/>
              <a:t>Playing the Violin in a Subway</a:t>
            </a:r>
          </a:p>
        </p:txBody>
      </p:sp>
      <p:sp>
        <p:nvSpPr>
          <p:cNvPr id="251907" name="Rectangle 3"/>
          <p:cNvSpPr>
            <a:spLocks noGrp="1" noChangeArrowheads="1"/>
          </p:cNvSpPr>
          <p:nvPr>
            <p:ph type="body" idx="1"/>
          </p:nvPr>
        </p:nvSpPr>
        <p:spPr>
          <a:xfrm>
            <a:off x="457200" y="1219200"/>
            <a:ext cx="8458200" cy="5638800"/>
          </a:xfrm>
        </p:spPr>
        <p:txBody>
          <a:bodyPr/>
          <a:lstStyle/>
          <a:p>
            <a:pPr>
              <a:lnSpc>
                <a:spcPct val="90000"/>
              </a:lnSpc>
            </a:pPr>
            <a:r>
              <a:rPr lang="en-US" sz="2200" dirty="0" smtClean="0"/>
              <a:t>When situated within an upscale concert hall dressed in black, the same 39 year-old ‘fiddler’, Joshua Bell, on the same $3.5 million Stradivari violin, commands up to $1,000 a minute playing the exact same masterpieces. This elite musician is said to be “one of the finest classical musicians in the world, playing some of the most elegant music ever written on one of the most valuable violins ever made.”  (Weingarten, 2007</a:t>
            </a:r>
            <a:r>
              <a:rPr lang="en-US" sz="2200" dirty="0" smtClean="0"/>
              <a:t>)</a:t>
            </a:r>
          </a:p>
          <a:p>
            <a:pPr marL="0" indent="0">
              <a:lnSpc>
                <a:spcPct val="90000"/>
              </a:lnSpc>
              <a:buNone/>
            </a:pPr>
            <a:endParaRPr lang="en-US" sz="2200" dirty="0" smtClean="0"/>
          </a:p>
          <a:p>
            <a:pPr>
              <a:lnSpc>
                <a:spcPct val="90000"/>
              </a:lnSpc>
            </a:pPr>
            <a:r>
              <a:rPr lang="en-US" sz="2200" dirty="0" smtClean="0"/>
              <a:t>Within the context of a subway street musician, a measly seven people were moved to stop and listen before walking by.  Within the context of a famous concert hall musician, thousands of listeners invest significant money to hear and be moved by Bell’s music, often with standing room only.  </a:t>
            </a:r>
          </a:p>
          <a:p>
            <a:pPr>
              <a:lnSpc>
                <a:spcPct val="90000"/>
              </a:lnSpc>
            </a:pPr>
            <a:r>
              <a:rPr lang="en-US" sz="2200" dirty="0" smtClean="0"/>
              <a:t>The context uses you in that it shapes your way of being, which includes your perceptions, imagination, emotions, and thinking, and as a consequence the context shapes your actions</a:t>
            </a:r>
            <a:r>
              <a:rPr lang="en-US" sz="2300" dirty="0" smtClean="0"/>
              <a:t>.</a:t>
            </a:r>
          </a:p>
          <a:p>
            <a:pPr>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Rectangle 3"/>
          <p:cNvSpPr>
            <a:spLocks noChangeArrowheads="1"/>
          </p:cNvSpPr>
          <p:nvPr/>
        </p:nvSpPr>
        <p:spPr bwMode="auto">
          <a:xfrm>
            <a:off x="850900" y="1504950"/>
            <a:ext cx="7964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00CC00"/>
                </a:solidFill>
              </a:rPr>
              <a:t> Physician</a:t>
            </a:r>
            <a:endParaRPr lang="en-US" sz="4000" dirty="0">
              <a:solidFill>
                <a:srgbClr val="00CC00"/>
              </a:solidFill>
            </a:endParaRPr>
          </a:p>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FF0000"/>
                </a:solidFill>
              </a:rPr>
              <a:t> Administrator</a:t>
            </a:r>
            <a:r>
              <a:rPr lang="en-US" sz="4400" dirty="0" smtClean="0"/>
              <a:t>           </a:t>
            </a:r>
            <a:endParaRPr lang="en-US" sz="4400" dirty="0"/>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__________________________</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r>
              <a:rPr lang="en-US" sz="3200" dirty="0"/>
              <a:t>Context is </a:t>
            </a:r>
            <a:r>
              <a:rPr lang="en-US" sz="3200" i="1" dirty="0" smtClean="0"/>
              <a:t>decisive</a:t>
            </a:r>
          </a:p>
          <a:p>
            <a:pPr marL="342900" indent="-342900" defTabSz="889000" eaLnBrk="0" hangingPunct="0">
              <a:lnSpc>
                <a:spcPct val="80000"/>
              </a:lnSpc>
              <a:spcBef>
                <a:spcPct val="10000"/>
              </a:spcBef>
              <a:buClr>
                <a:schemeClr val="tx1"/>
              </a:buClr>
              <a:buSzPct val="90000"/>
              <a:buFont typeface="Wingdings" pitchFamily="2" charset="2"/>
              <a:buNone/>
            </a:pPr>
            <a:endParaRPr lang="en-US" sz="3200" i="1" dirty="0"/>
          </a:p>
          <a:p>
            <a:pPr marL="342900" indent="-342900" defTabSz="889000" eaLnBrk="0" hangingPunct="0">
              <a:lnSpc>
                <a:spcPct val="80000"/>
              </a:lnSpc>
              <a:spcBef>
                <a:spcPct val="50000"/>
              </a:spcBef>
              <a:buClr>
                <a:schemeClr val="tx1"/>
              </a:buClr>
              <a:buSzPct val="90000"/>
            </a:pPr>
            <a:r>
              <a:rPr lang="en-US" sz="2400" dirty="0"/>
              <a:t>  </a:t>
            </a:r>
            <a:r>
              <a:rPr lang="en-US" sz="2400" dirty="0" smtClean="0"/>
              <a:t>   C</a:t>
            </a:r>
            <a:r>
              <a:rPr lang="en-US" sz="2400" dirty="0" smtClean="0"/>
              <a:t>ontext </a:t>
            </a:r>
            <a:r>
              <a:rPr lang="en-US" sz="2400" b="1" i="1" dirty="0" smtClean="0"/>
              <a:t>uses</a:t>
            </a:r>
            <a:r>
              <a:rPr lang="en-US" sz="2400" dirty="0" smtClean="0"/>
              <a:t> you: it shapes your way of being, which includes your perceptions, imagination, emotions, and thinking, and your actions.</a:t>
            </a:r>
            <a:endParaRPr lang="en-US" sz="2400" dirty="0"/>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p>
          <a:p>
            <a:pPr marL="342900" indent="-342900" defTabSz="889000" eaLnBrk="0" hangingPunct="0">
              <a:lnSpc>
                <a:spcPct val="80000"/>
              </a:lnSpc>
              <a:spcBef>
                <a:spcPct val="50000"/>
              </a:spcBef>
              <a:buClr>
                <a:schemeClr val="tx1"/>
              </a:buClr>
              <a:buSzPct val="90000"/>
              <a:buFont typeface="Wingdings" pitchFamily="2" charset="2"/>
              <a:buNone/>
            </a:pPr>
            <a:endParaRPr lang="en-US" sz="1600" dirty="0"/>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endParaRPr lang="en-US" sz="2400" dirty="0">
              <a:solidFill>
                <a:srgbClr val="429457"/>
              </a:solidFill>
            </a:endParaRPr>
          </a:p>
        </p:txBody>
      </p:sp>
      <p:sp>
        <p:nvSpPr>
          <p:cNvPr id="64515" name="Rectangle 2"/>
          <p:cNvSpPr txBox="1">
            <a:spLocks noChangeArrowheads="1"/>
          </p:cNvSpPr>
          <p:nvPr/>
        </p:nvSpPr>
        <p:spPr bwMode="auto">
          <a:xfrm>
            <a:off x="539750" y="528638"/>
            <a:ext cx="838676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89000" eaLnBrk="0" hangingPunct="0">
              <a:defRPr sz="2800" b="1">
                <a:solidFill>
                  <a:schemeClr val="tx1"/>
                </a:solidFill>
                <a:latin typeface="Arial" pitchFamily="34" charset="0"/>
              </a:defRPr>
            </a:lvl1pPr>
            <a:lvl2pPr marL="742950" indent="-285750" defTabSz="889000" eaLnBrk="0" hangingPunct="0">
              <a:defRPr sz="2800" b="1">
                <a:solidFill>
                  <a:schemeClr val="tx1"/>
                </a:solidFill>
                <a:latin typeface="Arial" pitchFamily="34" charset="0"/>
              </a:defRPr>
            </a:lvl2pPr>
            <a:lvl3pPr marL="1143000" indent="-228600" defTabSz="889000" eaLnBrk="0" hangingPunct="0">
              <a:defRPr sz="2800" b="1">
                <a:solidFill>
                  <a:schemeClr val="tx1"/>
                </a:solidFill>
                <a:latin typeface="Arial" pitchFamily="34" charset="0"/>
              </a:defRPr>
            </a:lvl3pPr>
            <a:lvl4pPr marL="1600200" indent="-228600" defTabSz="889000" eaLnBrk="0" hangingPunct="0">
              <a:defRPr sz="2800" b="1">
                <a:solidFill>
                  <a:schemeClr val="tx1"/>
                </a:solidFill>
                <a:latin typeface="Arial" pitchFamily="34" charset="0"/>
              </a:defRPr>
            </a:lvl4pPr>
            <a:lvl5pPr marL="2057400" indent="-228600" defTabSz="889000" eaLnBrk="0" hangingPunct="0">
              <a:defRPr sz="2800" b="1">
                <a:solidFill>
                  <a:schemeClr val="tx1"/>
                </a:solidFill>
                <a:latin typeface="Arial" pitchFamily="34" charset="0"/>
              </a:defRPr>
            </a:lvl5pPr>
            <a:lvl6pPr marL="2514600" indent="-228600" defTabSz="889000" eaLnBrk="0" fontAlgn="base" hangingPunct="0">
              <a:spcBef>
                <a:spcPct val="0"/>
              </a:spcBef>
              <a:spcAft>
                <a:spcPct val="0"/>
              </a:spcAft>
              <a:defRPr sz="2800" b="1">
                <a:solidFill>
                  <a:schemeClr val="tx1"/>
                </a:solidFill>
                <a:latin typeface="Arial" pitchFamily="34" charset="0"/>
              </a:defRPr>
            </a:lvl6pPr>
            <a:lvl7pPr marL="2971800" indent="-228600" defTabSz="889000" eaLnBrk="0" fontAlgn="base" hangingPunct="0">
              <a:spcBef>
                <a:spcPct val="0"/>
              </a:spcBef>
              <a:spcAft>
                <a:spcPct val="0"/>
              </a:spcAft>
              <a:defRPr sz="2800" b="1">
                <a:solidFill>
                  <a:schemeClr val="tx1"/>
                </a:solidFill>
                <a:latin typeface="Arial" pitchFamily="34" charset="0"/>
              </a:defRPr>
            </a:lvl7pPr>
            <a:lvl8pPr marL="3429000" indent="-228600" defTabSz="889000" eaLnBrk="0" fontAlgn="base" hangingPunct="0">
              <a:spcBef>
                <a:spcPct val="0"/>
              </a:spcBef>
              <a:spcAft>
                <a:spcPct val="0"/>
              </a:spcAft>
              <a:defRPr sz="2800" b="1">
                <a:solidFill>
                  <a:schemeClr val="tx1"/>
                </a:solidFill>
                <a:latin typeface="Arial" pitchFamily="34" charset="0"/>
              </a:defRPr>
            </a:lvl8pPr>
            <a:lvl9pPr marL="3886200" indent="-228600" defTabSz="889000" eaLnBrk="0" fontAlgn="base" hangingPunct="0">
              <a:spcBef>
                <a:spcPct val="0"/>
              </a:spcBef>
              <a:spcAft>
                <a:spcPct val="0"/>
              </a:spcAft>
              <a:defRPr sz="2800" b="1">
                <a:solidFill>
                  <a:schemeClr val="tx1"/>
                </a:solidFill>
                <a:latin typeface="Arial" pitchFamily="34" charset="0"/>
              </a:defRPr>
            </a:lvl9pPr>
          </a:lstStyle>
          <a:p>
            <a:pPr algn="ctr" fontAlgn="auto">
              <a:lnSpc>
                <a:spcPct val="85000"/>
              </a:lnSpc>
              <a:spcBef>
                <a:spcPts val="0"/>
              </a:spcBef>
              <a:spcAft>
                <a:spcPts val="0"/>
              </a:spcAft>
              <a:buClr>
                <a:srgbClr val="DADDFE"/>
              </a:buClr>
              <a:defRPr/>
            </a:pPr>
            <a:r>
              <a:rPr lang="en-AU" sz="4000" b="0" dirty="0" smtClean="0">
                <a:latin typeface="+mn-lt"/>
                <a:cs typeface="+mn-cs"/>
              </a:rPr>
              <a:t>The Power of Context  </a:t>
            </a:r>
          </a:p>
        </p:txBody>
      </p:sp>
    </p:spTree>
    <p:extLst>
      <p:ext uri="{BB962C8B-B14F-4D97-AF65-F5344CB8AC3E}">
        <p14:creationId xmlns:p14="http://schemas.microsoft.com/office/powerpoint/2010/main" val="112056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6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56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561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95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4</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Why you?</a:t>
            </a:r>
            <a:endParaRPr lang="en-US" dirty="0"/>
          </a:p>
        </p:txBody>
      </p:sp>
      <p:sp>
        <p:nvSpPr>
          <p:cNvPr id="5" name="Rectangle 3"/>
          <p:cNvSpPr txBox="1">
            <a:spLocks noChangeArrowheads="1"/>
          </p:cNvSpPr>
          <p:nvPr/>
        </p:nvSpPr>
        <p:spPr bwMode="auto">
          <a:xfrm>
            <a:off x="914400" y="1725613"/>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Clr>
                <a:schemeClr val="tx1"/>
              </a:buClr>
              <a:buFont typeface="Wingdings" pitchFamily="2" charset="2"/>
              <a:buAutoNum type="arabicPeriod"/>
              <a:defRPr/>
            </a:pPr>
            <a:r>
              <a:rPr lang="en-US" sz="2400" smtClean="0"/>
              <a:t>Where would you like to be more effective as a leader?</a:t>
            </a:r>
          </a:p>
          <a:p>
            <a:pPr marL="457200" indent="-457200" fontAlgn="auto">
              <a:spcAft>
                <a:spcPts val="0"/>
              </a:spcAft>
              <a:buClr>
                <a:schemeClr val="tx1"/>
              </a:buClr>
              <a:buFont typeface="Wingdings" pitchFamily="2" charset="2"/>
              <a:buAutoNum type="arabicPeriod"/>
              <a:defRPr/>
            </a:pPr>
            <a:endParaRPr lang="en-US" sz="2400" smtClean="0"/>
          </a:p>
          <a:p>
            <a:pPr marL="457200" indent="-457200" fontAlgn="auto">
              <a:spcAft>
                <a:spcPts val="0"/>
              </a:spcAft>
              <a:buClr>
                <a:schemeClr val="tx1"/>
              </a:buClr>
              <a:buFont typeface="Wingdings" pitchFamily="2" charset="2"/>
              <a:buAutoNum type="arabicPeriod"/>
              <a:defRPr/>
            </a:pPr>
            <a:r>
              <a:rPr lang="en-US" sz="2400" smtClean="0"/>
              <a:t>What would be different if  that happened?  </a:t>
            </a:r>
          </a:p>
          <a:p>
            <a:pPr marL="0" indent="0" fontAlgn="auto">
              <a:spcAft>
                <a:spcPts val="0"/>
              </a:spcAft>
              <a:buClr>
                <a:schemeClr val="tx1"/>
              </a:buClr>
              <a:defRPr/>
            </a:pPr>
            <a:endParaRPr lang="en-US" sz="2400" dirty="0" smtClean="0"/>
          </a:p>
        </p:txBody>
      </p:sp>
    </p:spTree>
    <p:extLst>
      <p:ext uri="{BB962C8B-B14F-4D97-AF65-F5344CB8AC3E}">
        <p14:creationId xmlns:p14="http://schemas.microsoft.com/office/powerpoint/2010/main" val="229957461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Rectangle 3"/>
          <p:cNvSpPr>
            <a:spLocks noChangeArrowheads="1"/>
          </p:cNvSpPr>
          <p:nvPr/>
        </p:nvSpPr>
        <p:spPr bwMode="auto">
          <a:xfrm>
            <a:off x="685800" y="1447800"/>
            <a:ext cx="7964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00CC00"/>
                </a:solidFill>
              </a:rPr>
              <a:t> Already </a:t>
            </a:r>
            <a:r>
              <a:rPr lang="en-US" sz="4000" dirty="0">
                <a:solidFill>
                  <a:srgbClr val="00CC00"/>
                </a:solidFill>
              </a:rPr>
              <a:t>Knowing</a:t>
            </a:r>
          </a:p>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FF0000"/>
                </a:solidFill>
              </a:rPr>
              <a:t> Listening </a:t>
            </a:r>
            <a:r>
              <a:rPr lang="en-US" sz="4000" dirty="0">
                <a:solidFill>
                  <a:srgbClr val="FF0000"/>
                </a:solidFill>
              </a:rPr>
              <a:t>Generously</a:t>
            </a:r>
            <a:r>
              <a:rPr lang="en-US" sz="44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__________________________</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r>
              <a:rPr lang="en-US" sz="3200" dirty="0"/>
              <a:t>Context is </a:t>
            </a:r>
            <a:r>
              <a:rPr lang="en-US" sz="3200" i="1" dirty="0"/>
              <a:t>decisive</a:t>
            </a:r>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Great leaders are </a:t>
            </a:r>
            <a:r>
              <a:rPr lang="en-US" sz="2400" dirty="0" smtClean="0"/>
              <a:t>committed to something </a:t>
            </a:r>
            <a:r>
              <a:rPr lang="en-US" sz="2400" dirty="0"/>
              <a:t>beyond </a:t>
            </a:r>
            <a:r>
              <a:rPr lang="en-US" sz="2400" dirty="0" smtClean="0"/>
              <a:t>the limits of what they already know how to do, their success depends on collaboration with others.  </a:t>
            </a:r>
            <a:endParaRPr lang="en-US" sz="2400" dirty="0"/>
          </a:p>
          <a:p>
            <a:pPr marL="342900" indent="-342900" defTabSz="889000" eaLnBrk="0" hangingPunct="0">
              <a:lnSpc>
                <a:spcPct val="80000"/>
              </a:lnSpc>
              <a:spcBef>
                <a:spcPct val="50000"/>
              </a:spcBef>
              <a:buClr>
                <a:schemeClr val="tx1"/>
              </a:buClr>
              <a:buSzPct val="90000"/>
              <a:buFont typeface="Wingdings" pitchFamily="2" charset="2"/>
              <a:buNone/>
            </a:pPr>
            <a:endParaRPr lang="en-US" sz="2400" dirty="0"/>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p>
          <a:p>
            <a:pPr marL="342900" indent="-342900" defTabSz="889000" eaLnBrk="0" hangingPunct="0">
              <a:lnSpc>
                <a:spcPct val="80000"/>
              </a:lnSpc>
              <a:spcBef>
                <a:spcPct val="50000"/>
              </a:spcBef>
              <a:buClr>
                <a:schemeClr val="tx1"/>
              </a:buClr>
              <a:buSzPct val="90000"/>
              <a:buFont typeface="Wingdings" pitchFamily="2" charset="2"/>
              <a:buNone/>
            </a:pPr>
            <a:endParaRPr lang="en-US" sz="1600" dirty="0"/>
          </a:p>
          <a:p>
            <a:pPr marL="342900" indent="-342900" defTabSz="889000" eaLnBrk="0" hangingPunct="0">
              <a:lnSpc>
                <a:spcPct val="80000"/>
              </a:lnSpc>
              <a:spcBef>
                <a:spcPct val="50000"/>
              </a:spcBef>
              <a:buClr>
                <a:schemeClr val="tx1"/>
              </a:buClr>
              <a:buSzPct val="90000"/>
              <a:buFont typeface="Wingdings" pitchFamily="2" charset="2"/>
              <a:buNone/>
            </a:pPr>
            <a:r>
              <a:rPr lang="en-US" sz="2400" dirty="0"/>
              <a:t>    </a:t>
            </a:r>
            <a:endParaRPr lang="en-US" sz="2400" dirty="0">
              <a:solidFill>
                <a:srgbClr val="429457"/>
              </a:solidFill>
            </a:endParaRPr>
          </a:p>
        </p:txBody>
      </p:sp>
      <p:sp>
        <p:nvSpPr>
          <p:cNvPr id="64515" name="Rectangle 2"/>
          <p:cNvSpPr txBox="1">
            <a:spLocks noChangeArrowheads="1"/>
          </p:cNvSpPr>
          <p:nvPr/>
        </p:nvSpPr>
        <p:spPr bwMode="auto">
          <a:xfrm>
            <a:off x="539750" y="528638"/>
            <a:ext cx="8386763"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89000" eaLnBrk="0" hangingPunct="0">
              <a:defRPr sz="2800" b="1">
                <a:solidFill>
                  <a:schemeClr val="tx1"/>
                </a:solidFill>
                <a:latin typeface="Arial" pitchFamily="34" charset="0"/>
              </a:defRPr>
            </a:lvl1pPr>
            <a:lvl2pPr marL="742950" indent="-285750" defTabSz="889000" eaLnBrk="0" hangingPunct="0">
              <a:defRPr sz="2800" b="1">
                <a:solidFill>
                  <a:schemeClr val="tx1"/>
                </a:solidFill>
                <a:latin typeface="Arial" pitchFamily="34" charset="0"/>
              </a:defRPr>
            </a:lvl2pPr>
            <a:lvl3pPr marL="1143000" indent="-228600" defTabSz="889000" eaLnBrk="0" hangingPunct="0">
              <a:defRPr sz="2800" b="1">
                <a:solidFill>
                  <a:schemeClr val="tx1"/>
                </a:solidFill>
                <a:latin typeface="Arial" pitchFamily="34" charset="0"/>
              </a:defRPr>
            </a:lvl3pPr>
            <a:lvl4pPr marL="1600200" indent="-228600" defTabSz="889000" eaLnBrk="0" hangingPunct="0">
              <a:defRPr sz="2800" b="1">
                <a:solidFill>
                  <a:schemeClr val="tx1"/>
                </a:solidFill>
                <a:latin typeface="Arial" pitchFamily="34" charset="0"/>
              </a:defRPr>
            </a:lvl4pPr>
            <a:lvl5pPr marL="2057400" indent="-228600" defTabSz="889000" eaLnBrk="0" hangingPunct="0">
              <a:defRPr sz="2800" b="1">
                <a:solidFill>
                  <a:schemeClr val="tx1"/>
                </a:solidFill>
                <a:latin typeface="Arial" pitchFamily="34" charset="0"/>
              </a:defRPr>
            </a:lvl5pPr>
            <a:lvl6pPr marL="2514600" indent="-228600" defTabSz="889000" eaLnBrk="0" fontAlgn="base" hangingPunct="0">
              <a:spcBef>
                <a:spcPct val="0"/>
              </a:spcBef>
              <a:spcAft>
                <a:spcPct val="0"/>
              </a:spcAft>
              <a:defRPr sz="2800" b="1">
                <a:solidFill>
                  <a:schemeClr val="tx1"/>
                </a:solidFill>
                <a:latin typeface="Arial" pitchFamily="34" charset="0"/>
              </a:defRPr>
            </a:lvl6pPr>
            <a:lvl7pPr marL="2971800" indent="-228600" defTabSz="889000" eaLnBrk="0" fontAlgn="base" hangingPunct="0">
              <a:spcBef>
                <a:spcPct val="0"/>
              </a:spcBef>
              <a:spcAft>
                <a:spcPct val="0"/>
              </a:spcAft>
              <a:defRPr sz="2800" b="1">
                <a:solidFill>
                  <a:schemeClr val="tx1"/>
                </a:solidFill>
                <a:latin typeface="Arial" pitchFamily="34" charset="0"/>
              </a:defRPr>
            </a:lvl7pPr>
            <a:lvl8pPr marL="3429000" indent="-228600" defTabSz="889000" eaLnBrk="0" fontAlgn="base" hangingPunct="0">
              <a:spcBef>
                <a:spcPct val="0"/>
              </a:spcBef>
              <a:spcAft>
                <a:spcPct val="0"/>
              </a:spcAft>
              <a:defRPr sz="2800" b="1">
                <a:solidFill>
                  <a:schemeClr val="tx1"/>
                </a:solidFill>
                <a:latin typeface="Arial" pitchFamily="34" charset="0"/>
              </a:defRPr>
            </a:lvl8pPr>
            <a:lvl9pPr marL="3886200" indent="-228600" defTabSz="889000" eaLnBrk="0" fontAlgn="base" hangingPunct="0">
              <a:spcBef>
                <a:spcPct val="0"/>
              </a:spcBef>
              <a:spcAft>
                <a:spcPct val="0"/>
              </a:spcAft>
              <a:defRPr sz="2800" b="1">
                <a:solidFill>
                  <a:schemeClr val="tx1"/>
                </a:solidFill>
                <a:latin typeface="Arial" pitchFamily="34" charset="0"/>
              </a:defRPr>
            </a:lvl9pPr>
          </a:lstStyle>
          <a:p>
            <a:pPr algn="ctr" fontAlgn="auto">
              <a:lnSpc>
                <a:spcPct val="85000"/>
              </a:lnSpc>
              <a:spcBef>
                <a:spcPts val="0"/>
              </a:spcBef>
              <a:spcAft>
                <a:spcPts val="0"/>
              </a:spcAft>
              <a:buClr>
                <a:srgbClr val="DADDFE"/>
              </a:buClr>
              <a:defRPr/>
            </a:pPr>
            <a:r>
              <a:rPr lang="en-AU" sz="4000" b="0" dirty="0" smtClean="0">
                <a:latin typeface="+mn-lt"/>
                <a:cs typeface="+mn-cs"/>
              </a:rPr>
              <a:t>The Power of Context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6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56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56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56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561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5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95313" y="430213"/>
            <a:ext cx="8386762" cy="620712"/>
          </a:xfrm>
        </p:spPr>
        <p:txBody>
          <a:bodyPr/>
          <a:lstStyle/>
          <a:p>
            <a:r>
              <a:rPr lang="en-AU" sz="4000" dirty="0" smtClean="0"/>
              <a:t>The Power of Context  </a:t>
            </a:r>
          </a:p>
        </p:txBody>
      </p:sp>
      <p:sp>
        <p:nvSpPr>
          <p:cNvPr id="495619" name="Rectangle 3"/>
          <p:cNvSpPr>
            <a:spLocks noChangeArrowheads="1"/>
          </p:cNvSpPr>
          <p:nvPr/>
        </p:nvSpPr>
        <p:spPr bwMode="auto">
          <a:xfrm>
            <a:off x="652462" y="1417638"/>
            <a:ext cx="81105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FF0000"/>
                </a:solidFill>
              </a:rPr>
              <a:t> Talk </a:t>
            </a:r>
            <a:r>
              <a:rPr lang="en-US" sz="4000" dirty="0">
                <a:solidFill>
                  <a:srgbClr val="FF0000"/>
                </a:solidFill>
              </a:rPr>
              <a:t>is Cheap</a:t>
            </a:r>
          </a:p>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smtClean="0">
                <a:solidFill>
                  <a:srgbClr val="16C840"/>
                </a:solidFill>
              </a:rPr>
              <a:t> Honoring </a:t>
            </a:r>
            <a:r>
              <a:rPr lang="en-US" sz="4000" dirty="0">
                <a:solidFill>
                  <a:srgbClr val="16C840"/>
                </a:solidFill>
              </a:rPr>
              <a:t>Your Word </a:t>
            </a:r>
            <a:r>
              <a:rPr lang="en-US" sz="44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__________________________</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r>
              <a:rPr lang="en-US" sz="3200" dirty="0"/>
              <a:t>Context is </a:t>
            </a:r>
            <a:r>
              <a:rPr lang="en-US" sz="3200" i="1" dirty="0"/>
              <a:t>decisive</a:t>
            </a:r>
          </a:p>
          <a:p>
            <a:pPr marL="342900" indent="-342900" defTabSz="889000" eaLnBrk="0" hangingPunct="0">
              <a:lnSpc>
                <a:spcPct val="80000"/>
              </a:lnSpc>
              <a:spcBef>
                <a:spcPct val="50000"/>
              </a:spcBef>
              <a:buClr>
                <a:schemeClr val="tx1"/>
              </a:buClr>
              <a:buSzPct val="90000"/>
              <a:buFont typeface="Wingdings" pitchFamily="2" charset="2"/>
              <a:buNone/>
            </a:pPr>
            <a:r>
              <a:rPr lang="en-US" sz="3200" dirty="0"/>
              <a:t>   </a:t>
            </a:r>
            <a:r>
              <a:rPr lang="en-US" sz="2400" dirty="0"/>
              <a:t>People will only follow a leader they can trust. </a:t>
            </a:r>
          </a:p>
          <a:p>
            <a:pPr marL="342900" indent="-342900" defTabSz="889000" eaLnBrk="0" hangingPunct="0">
              <a:lnSpc>
                <a:spcPct val="80000"/>
              </a:lnSpc>
              <a:spcBef>
                <a:spcPct val="50000"/>
              </a:spcBef>
              <a:buClr>
                <a:schemeClr val="tx1"/>
              </a:buClr>
              <a:buSzPct val="90000"/>
              <a:buFont typeface="Wingdings" pitchFamily="2" charset="2"/>
              <a:buNone/>
            </a:pPr>
            <a:endParaRPr lang="en-US" sz="2000" dirty="0"/>
          </a:p>
          <a:p>
            <a:pPr marL="342900" indent="-342900" defTabSz="889000" eaLnBrk="0" hangingPunct="0">
              <a:lnSpc>
                <a:spcPct val="80000"/>
              </a:lnSpc>
              <a:spcBef>
                <a:spcPct val="50000"/>
              </a:spcBef>
              <a:buClr>
                <a:schemeClr val="tx1"/>
              </a:buClr>
              <a:buSzPct val="90000"/>
              <a:buFont typeface="Wingdings" pitchFamily="2" charset="2"/>
              <a:buNone/>
            </a:pPr>
            <a:endParaRPr lang="en-US" sz="1600" dirty="0">
              <a:solidFill>
                <a:srgbClr val="00CC00"/>
              </a:solidFill>
            </a:endParaRPr>
          </a:p>
          <a:p>
            <a:pPr marL="342900" indent="-342900" defTabSz="889000" eaLnBrk="0" hangingPunct="0">
              <a:lnSpc>
                <a:spcPct val="80000"/>
              </a:lnSpc>
              <a:spcBef>
                <a:spcPct val="50000"/>
              </a:spcBef>
              <a:buClr>
                <a:schemeClr val="tx1"/>
              </a:buClr>
              <a:buSzPct val="90000"/>
              <a:buFont typeface="Wingdings" pitchFamily="2" charset="2"/>
              <a:buNone/>
            </a:pPr>
            <a:r>
              <a:rPr lang="en-US" dirty="0">
                <a:solidFill>
                  <a:srgbClr val="429457"/>
                </a:solidFill>
              </a:rPr>
              <a:t/>
            </a:r>
            <a:br>
              <a:rPr lang="en-US" dirty="0">
                <a:solidFill>
                  <a:srgbClr val="429457"/>
                </a:solidFill>
              </a:rPr>
            </a:br>
            <a:endParaRPr lang="en-US" dirty="0">
              <a:solidFill>
                <a:srgbClr val="42945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5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56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56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5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81025" y="531813"/>
            <a:ext cx="8386763" cy="620712"/>
          </a:xfrm>
        </p:spPr>
        <p:txBody>
          <a:bodyPr/>
          <a:lstStyle/>
          <a:p>
            <a:r>
              <a:rPr lang="en-AU" sz="4000" dirty="0" smtClean="0"/>
              <a:t>The Power of Context </a:t>
            </a:r>
          </a:p>
        </p:txBody>
      </p:sp>
      <p:sp>
        <p:nvSpPr>
          <p:cNvPr id="495619" name="Rectangle 3"/>
          <p:cNvSpPr>
            <a:spLocks noChangeArrowheads="1"/>
          </p:cNvSpPr>
          <p:nvPr/>
        </p:nvSpPr>
        <p:spPr bwMode="auto">
          <a:xfrm>
            <a:off x="762000" y="1447800"/>
            <a:ext cx="81105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a:solidFill>
                  <a:srgbClr val="FF0000"/>
                </a:solidFill>
              </a:rPr>
              <a:t>Predictable Future</a:t>
            </a:r>
          </a:p>
          <a:p>
            <a:pPr marL="398463" lvl="1" indent="-284163" defTabSz="889000" eaLnBrk="0" hangingPunct="0">
              <a:lnSpc>
                <a:spcPct val="80000"/>
              </a:lnSpc>
              <a:spcBef>
                <a:spcPct val="35000"/>
              </a:spcBef>
              <a:spcAft>
                <a:spcPct val="20000"/>
              </a:spcAft>
              <a:buClr>
                <a:schemeClr val="tx1"/>
              </a:buClr>
              <a:buFont typeface="Wingdings" pitchFamily="2" charset="2"/>
              <a:buNone/>
            </a:pPr>
            <a:r>
              <a:rPr lang="en-US" sz="4000" dirty="0">
                <a:solidFill>
                  <a:srgbClr val="00B050"/>
                </a:solidFill>
              </a:rPr>
              <a:t>Future as a Bold Possibility       </a:t>
            </a:r>
            <a:r>
              <a:rPr lang="en-US" sz="40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__________________________</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p>
          <a:p>
            <a:pPr marL="342900" indent="-342900" defTabSz="889000" eaLnBrk="0" hangingPunct="0">
              <a:lnSpc>
                <a:spcPct val="80000"/>
              </a:lnSpc>
              <a:spcBef>
                <a:spcPct val="10000"/>
              </a:spcBef>
              <a:buClr>
                <a:schemeClr val="tx1"/>
              </a:buClr>
              <a:buSzPct val="90000"/>
              <a:buFont typeface="Wingdings" pitchFamily="2" charset="2"/>
              <a:buNone/>
            </a:pPr>
            <a:r>
              <a:rPr lang="en-US" sz="3500" dirty="0"/>
              <a:t>   </a:t>
            </a:r>
            <a:r>
              <a:rPr lang="en-US" sz="3200" dirty="0"/>
              <a:t>Context is </a:t>
            </a:r>
            <a:r>
              <a:rPr lang="en-US" sz="3200" i="1" dirty="0"/>
              <a:t>decisive</a:t>
            </a:r>
          </a:p>
          <a:p>
            <a:pPr marL="342900" indent="-342900" defTabSz="889000" eaLnBrk="0" hangingPunct="0">
              <a:lnSpc>
                <a:spcPct val="80000"/>
              </a:lnSpc>
              <a:spcBef>
                <a:spcPct val="10000"/>
              </a:spcBef>
              <a:buClr>
                <a:schemeClr val="tx1"/>
              </a:buClr>
              <a:buSzPct val="90000"/>
              <a:buFont typeface="Wingdings" pitchFamily="2" charset="2"/>
              <a:buNone/>
            </a:pPr>
            <a:endParaRPr lang="en-US" sz="3200" i="1" dirty="0"/>
          </a:p>
          <a:p>
            <a:pPr marL="342900" indent="-342900" defTabSz="889000" eaLnBrk="0" hangingPunct="0">
              <a:lnSpc>
                <a:spcPct val="80000"/>
              </a:lnSpc>
              <a:spcBef>
                <a:spcPct val="10000"/>
              </a:spcBef>
              <a:buClr>
                <a:schemeClr val="tx1"/>
              </a:buClr>
              <a:buSzPct val="90000"/>
              <a:buFont typeface="Wingdings" pitchFamily="2" charset="2"/>
              <a:buNone/>
            </a:pPr>
            <a:r>
              <a:rPr lang="en-US" sz="3200" i="1" dirty="0"/>
              <a:t>    </a:t>
            </a:r>
            <a:r>
              <a:rPr lang="en-US" sz="2400" i="1" dirty="0"/>
              <a:t>Great</a:t>
            </a:r>
            <a:r>
              <a:rPr lang="en-US" sz="3200" i="1" dirty="0"/>
              <a:t> </a:t>
            </a:r>
            <a:r>
              <a:rPr lang="en-US" sz="2400" dirty="0"/>
              <a:t>Leaders are </a:t>
            </a:r>
            <a:r>
              <a:rPr lang="en-US" sz="2400" dirty="0" smtClean="0"/>
              <a:t>committed </a:t>
            </a:r>
            <a:r>
              <a:rPr lang="en-US" sz="2400" dirty="0"/>
              <a:t>to something bigger than </a:t>
            </a:r>
            <a:r>
              <a:rPr lang="en-US" sz="2400" dirty="0" smtClean="0"/>
              <a:t>themselves, </a:t>
            </a:r>
            <a:r>
              <a:rPr lang="en-US" sz="2400" dirty="0"/>
              <a:t>a future that inspires </a:t>
            </a:r>
            <a:r>
              <a:rPr lang="en-US" sz="2400" dirty="0" smtClean="0"/>
              <a:t>the relevant parties</a:t>
            </a:r>
            <a:endParaRPr lang="en-US" sz="2400" dirty="0"/>
          </a:p>
          <a:p>
            <a:pPr marL="342900" indent="-342900" defTabSz="889000" eaLnBrk="0" hangingPunct="0">
              <a:lnSpc>
                <a:spcPct val="80000"/>
              </a:lnSpc>
              <a:spcBef>
                <a:spcPct val="50000"/>
              </a:spcBef>
              <a:buClr>
                <a:schemeClr val="tx1"/>
              </a:buClr>
              <a:buSzPct val="90000"/>
              <a:buFont typeface="Wingdings" pitchFamily="2" charset="2"/>
              <a:buNone/>
            </a:pPr>
            <a:r>
              <a:rPr lang="en-US" sz="3200" dirty="0"/>
              <a:t>   </a:t>
            </a:r>
          </a:p>
          <a:p>
            <a:pPr marL="342900" indent="-342900" defTabSz="889000" eaLnBrk="0" hangingPunct="0">
              <a:lnSpc>
                <a:spcPct val="80000"/>
              </a:lnSpc>
              <a:spcBef>
                <a:spcPct val="50000"/>
              </a:spcBef>
              <a:buClr>
                <a:schemeClr val="tx1"/>
              </a:buClr>
              <a:buSzPct val="90000"/>
              <a:buFont typeface="Wingdings" pitchFamily="2" charset="2"/>
              <a:buNone/>
            </a:pPr>
            <a:r>
              <a:rPr lang="en-US" dirty="0">
                <a:solidFill>
                  <a:srgbClr val="429457"/>
                </a:solidFill>
              </a:rPr>
              <a:t/>
            </a:r>
            <a:br>
              <a:rPr lang="en-US" dirty="0">
                <a:solidFill>
                  <a:srgbClr val="429457"/>
                </a:solidFill>
              </a:rPr>
            </a:br>
            <a:endParaRPr lang="en-US" dirty="0">
              <a:solidFill>
                <a:srgbClr val="42945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5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56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561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561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5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r>
              <a:rPr lang="en-US" smtClean="0"/>
              <a:t>Being a </a:t>
            </a:r>
            <a:r>
              <a:rPr lang="en-US" b="1" i="1" smtClean="0"/>
              <a:t>Great</a:t>
            </a:r>
            <a:r>
              <a:rPr lang="en-US" smtClean="0"/>
              <a:t> Leader</a:t>
            </a:r>
          </a:p>
        </p:txBody>
      </p:sp>
      <p:sp>
        <p:nvSpPr>
          <p:cNvPr id="4" name="Rectangle 3"/>
          <p:cNvSpPr/>
          <p:nvPr/>
        </p:nvSpPr>
        <p:spPr>
          <a:xfrm>
            <a:off x="0" y="0"/>
            <a:ext cx="9144000" cy="6858000"/>
          </a:xfrm>
          <a:prstGeom prst="rect">
            <a:avLst/>
          </a:prstGeom>
          <a:solidFill>
            <a:srgbClr val="ED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Content Placeholder 5"/>
          <p:cNvSpPr>
            <a:spLocks noGrp="1"/>
          </p:cNvSpPr>
          <p:nvPr>
            <p:ph idx="1"/>
          </p:nvPr>
        </p:nvSpPr>
        <p:spPr>
          <a:xfrm>
            <a:off x="581025" y="1481138"/>
            <a:ext cx="7988300" cy="4767262"/>
          </a:xfrm>
        </p:spPr>
        <p:txBody>
          <a:bodyPr rtlCol="0">
            <a:normAutofit/>
          </a:bodyPr>
          <a:lstStyle/>
          <a:p>
            <a:pPr marL="0" indent="0" fontAlgn="auto">
              <a:spcAft>
                <a:spcPts val="0"/>
              </a:spcAft>
              <a:buFont typeface="Arial" pitchFamily="34" charset="0"/>
              <a:buNone/>
              <a:defRPr/>
            </a:pPr>
            <a:r>
              <a:rPr lang="en-US" sz="2400" i="1" dirty="0" smtClean="0"/>
              <a:t>“In a real sense all life is inter-related.  All men are caught in an inescapable network of mutuality, tied in a single garment of destiny.  Whatever affects one directly affects all indirectly....</a:t>
            </a:r>
            <a:endParaRPr lang="en-US" sz="2400" dirty="0" smtClean="0"/>
          </a:p>
          <a:p>
            <a:pPr marL="0" indent="0" fontAlgn="auto">
              <a:spcAft>
                <a:spcPts val="0"/>
              </a:spcAft>
              <a:buFont typeface="Arial" pitchFamily="34" charset="0"/>
              <a:buNone/>
              <a:defRPr/>
            </a:pPr>
            <a:r>
              <a:rPr lang="en-US" sz="2400" i="1" dirty="0" smtClean="0"/>
              <a:t>  </a:t>
            </a:r>
          </a:p>
          <a:p>
            <a:pPr marL="0" indent="0" fontAlgn="auto">
              <a:spcAft>
                <a:spcPts val="0"/>
              </a:spcAft>
              <a:buFont typeface="Arial" pitchFamily="34" charset="0"/>
              <a:buNone/>
              <a:defRPr/>
            </a:pPr>
            <a:r>
              <a:rPr lang="en-US" sz="2400" i="1" dirty="0" smtClean="0"/>
              <a:t>I can never be what I ought to be until you are what you ought to be, and you can never be what you ought to be until I am what I ought to be.  </a:t>
            </a:r>
          </a:p>
          <a:p>
            <a:pPr marL="0" indent="0" fontAlgn="auto">
              <a:spcAft>
                <a:spcPts val="0"/>
              </a:spcAft>
              <a:buFont typeface="Arial" pitchFamily="34" charset="0"/>
              <a:buNone/>
              <a:defRPr/>
            </a:pPr>
            <a:endParaRPr lang="en-US" sz="2400" i="1" dirty="0" smtClean="0"/>
          </a:p>
          <a:p>
            <a:pPr marL="0" indent="0" fontAlgn="auto">
              <a:spcAft>
                <a:spcPts val="0"/>
              </a:spcAft>
              <a:buFont typeface="Arial" pitchFamily="34" charset="0"/>
              <a:buNone/>
              <a:defRPr/>
            </a:pPr>
            <a:r>
              <a:rPr lang="en-US" sz="2400" i="1" dirty="0" smtClean="0"/>
              <a:t>This is the inter-related structure of reality”</a:t>
            </a:r>
            <a:endParaRPr lang="en-US" sz="2400" dirty="0" smtClean="0"/>
          </a:p>
          <a:p>
            <a:pPr marL="0" indent="0" fontAlgn="auto">
              <a:spcAft>
                <a:spcPts val="0"/>
              </a:spcAft>
              <a:buFont typeface="Arial" pitchFamily="34" charset="0"/>
              <a:buNone/>
              <a:defRPr/>
            </a:pPr>
            <a:r>
              <a:rPr lang="en-US" sz="2400" i="1" dirty="0" smtClean="0"/>
              <a:t>	                                               </a:t>
            </a:r>
            <a:r>
              <a:rPr lang="en-US" sz="2400" dirty="0" smtClean="0"/>
              <a:t>Martin Luther King, Jr.</a:t>
            </a:r>
          </a:p>
          <a:p>
            <a:pPr fontAlgn="auto">
              <a:spcAft>
                <a:spcPts val="0"/>
              </a:spcAft>
              <a:defRPr/>
            </a:pPr>
            <a:endParaRPr lang="en-US" sz="2400" dirty="0" smtClean="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txBox="1">
            <a:spLocks noGrp="1"/>
          </p:cNvSpPr>
          <p:nvPr/>
        </p:nvSpPr>
        <p:spPr bwMode="auto">
          <a:xfrm>
            <a:off x="7010400" y="65532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9D65EBF-D6A7-4922-9B55-04762EC2BD41}" type="slidenum">
              <a:rPr lang="en-US" sz="1000" b="1">
                <a:solidFill>
                  <a:schemeClr val="bg2"/>
                </a:solidFill>
                <a:latin typeface="Helvetica 45 Light"/>
              </a:rPr>
              <a:pPr algn="r"/>
              <a:t>44</a:t>
            </a:fld>
            <a:endParaRPr lang="en-US" sz="1000" b="1">
              <a:solidFill>
                <a:schemeClr val="bg2"/>
              </a:solidFill>
              <a:latin typeface="Helvetica 45 Light"/>
            </a:endParaRPr>
          </a:p>
        </p:txBody>
      </p:sp>
      <p:sp>
        <p:nvSpPr>
          <p:cNvPr id="66563" name="Rectangle 2"/>
          <p:cNvSpPr>
            <a:spLocks noGrp="1" noChangeArrowheads="1"/>
          </p:cNvSpPr>
          <p:nvPr>
            <p:ph type="title" idx="4294967295"/>
          </p:nvPr>
        </p:nvSpPr>
        <p:spPr>
          <a:xfrm>
            <a:off x="457200" y="228600"/>
            <a:ext cx="8229600" cy="838200"/>
          </a:xfrm>
        </p:spPr>
        <p:txBody>
          <a:bodyPr/>
          <a:lstStyle/>
          <a:p>
            <a:r>
              <a:rPr lang="en-US" smtClean="0"/>
              <a:t>Outcomes of the session</a:t>
            </a:r>
          </a:p>
        </p:txBody>
      </p:sp>
      <p:sp>
        <p:nvSpPr>
          <p:cNvPr id="4100" name="Rectangle 3"/>
          <p:cNvSpPr>
            <a:spLocks noGrp="1" noChangeArrowheads="1"/>
          </p:cNvSpPr>
          <p:nvPr>
            <p:ph type="body" idx="4294967295"/>
          </p:nvPr>
        </p:nvSpPr>
        <p:spPr>
          <a:xfrm>
            <a:off x="457200" y="1143000"/>
            <a:ext cx="8229600" cy="4525963"/>
          </a:xfrm>
        </p:spPr>
        <p:txBody>
          <a:bodyPr rtlCol="0">
            <a:normAutofit/>
          </a:bodyPr>
          <a:lstStyle/>
          <a:p>
            <a:pPr fontAlgn="auto">
              <a:spcAft>
                <a:spcPts val="0"/>
              </a:spcAft>
              <a:buFont typeface="Wingdings" pitchFamily="2" charset="2"/>
              <a:buNone/>
              <a:defRPr/>
            </a:pPr>
            <a:r>
              <a:rPr lang="en-US" dirty="0" smtClean="0"/>
              <a:t>You will leave with:</a:t>
            </a:r>
          </a:p>
          <a:p>
            <a:pPr fontAlgn="auto">
              <a:spcAft>
                <a:spcPts val="0"/>
              </a:spcAft>
              <a:buFont typeface="Wingdings" pitchFamily="2" charset="2"/>
              <a:buNone/>
              <a:defRPr/>
            </a:pPr>
            <a:endParaRPr lang="en-US" sz="800" dirty="0" smtClean="0"/>
          </a:p>
          <a:p>
            <a:pPr marL="457200" indent="-457200" fontAlgn="auto">
              <a:spcAft>
                <a:spcPts val="0"/>
              </a:spcAft>
              <a:buFont typeface="+mj-lt"/>
              <a:buAutoNum type="arabicPeriod"/>
              <a:defRPr/>
            </a:pPr>
            <a:r>
              <a:rPr lang="en-US" sz="2400" dirty="0" smtClean="0"/>
              <a:t>An </a:t>
            </a:r>
            <a:r>
              <a:rPr lang="en-US" sz="2400" dirty="0" smtClean="0"/>
              <a:t>ability to transcend what frequently gets in the way of effective communication</a:t>
            </a:r>
            <a:r>
              <a:rPr lang="en-US" sz="2400" dirty="0" smtClean="0"/>
              <a:t>.</a:t>
            </a:r>
            <a:br>
              <a:rPr lang="en-US" sz="2400" dirty="0" smtClean="0"/>
            </a:br>
            <a:endParaRPr lang="en-US" sz="2400" dirty="0" smtClean="0"/>
          </a:p>
          <a:p>
            <a:pPr marL="457200" indent="-457200" fontAlgn="auto">
              <a:spcAft>
                <a:spcPts val="0"/>
              </a:spcAft>
              <a:buFont typeface="+mj-lt"/>
              <a:buAutoNum type="arabicPeriod"/>
              <a:defRPr/>
            </a:pPr>
            <a:r>
              <a:rPr lang="en-US" sz="2400" dirty="0"/>
              <a:t>Clarity about increasing trust and performance. </a:t>
            </a:r>
          </a:p>
          <a:p>
            <a:pPr fontAlgn="auto">
              <a:spcAft>
                <a:spcPts val="0"/>
              </a:spcAft>
              <a:buFont typeface="Wingdings" pitchFamily="2" charset="2"/>
              <a:buNone/>
              <a:defRPr/>
            </a:pPr>
            <a:endParaRPr lang="en-US" sz="2400" dirty="0" smtClean="0"/>
          </a:p>
          <a:p>
            <a:pPr marL="457200" indent="-457200" fontAlgn="auto">
              <a:spcAft>
                <a:spcPts val="0"/>
              </a:spcAft>
              <a:buFont typeface="+mj-lt"/>
              <a:buAutoNum type="arabicPeriod" startAt="3"/>
              <a:defRPr/>
            </a:pPr>
            <a:r>
              <a:rPr lang="en-US" sz="2400" dirty="0" smtClean="0"/>
              <a:t>Understanding the power of context and its relationship to being a great leader.   </a:t>
            </a:r>
          </a:p>
          <a:p>
            <a:pPr fontAlgn="auto">
              <a:spcAft>
                <a:spcPts val="0"/>
              </a:spcAft>
              <a:buFont typeface="Wingdings" pitchFamily="2" charset="2"/>
              <a:buNone/>
              <a:defRPr/>
            </a:pPr>
            <a:endParaRPr lang="en-US" sz="800" dirty="0" smtClean="0"/>
          </a:p>
        </p:txBody>
      </p:sp>
      <p:sp>
        <p:nvSpPr>
          <p:cNvPr id="5" name="Text Box 4"/>
          <p:cNvSpPr txBox="1">
            <a:spLocks noChangeArrowheads="1"/>
          </p:cNvSpPr>
          <p:nvPr/>
        </p:nvSpPr>
        <p:spPr bwMode="auto">
          <a:xfrm>
            <a:off x="476241" y="5105400"/>
            <a:ext cx="821055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3200" b="1" dirty="0" smtClean="0">
                <a:latin typeface="Arial" pitchFamily="34" charset="0"/>
              </a:rPr>
              <a:t>		Thanks </a:t>
            </a:r>
            <a:r>
              <a:rPr lang="en-AU" sz="3200" b="1" dirty="0">
                <a:latin typeface="Arial" pitchFamily="34" charset="0"/>
              </a:rPr>
              <a:t>for Listening</a:t>
            </a:r>
            <a:r>
              <a:rPr lang="en-AU" sz="3200" b="1" dirty="0" smtClean="0">
                <a:latin typeface="Arial" pitchFamily="34" charset="0"/>
              </a:rPr>
              <a:t>!</a:t>
            </a:r>
          </a:p>
          <a:p>
            <a:r>
              <a:rPr lang="en-AU" sz="3200" b="1" dirty="0" smtClean="0">
                <a:latin typeface="Arial" pitchFamily="34" charset="0"/>
              </a:rPr>
              <a:t>Be </a:t>
            </a:r>
            <a:r>
              <a:rPr lang="en-AU" sz="3200" b="1" i="1" dirty="0" smtClean="0">
                <a:latin typeface="Arial" pitchFamily="34" charset="0"/>
              </a:rPr>
              <a:t>Great</a:t>
            </a:r>
            <a:r>
              <a:rPr lang="en-AU" sz="3200" b="1" dirty="0" smtClean="0">
                <a:latin typeface="Arial" pitchFamily="34" charset="0"/>
              </a:rPr>
              <a:t> Leaders, the future is up to you.</a:t>
            </a:r>
            <a:endParaRPr lang="en-AU" sz="3200" b="1" dirty="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8229600" cy="838200"/>
          </a:xfrm>
        </p:spPr>
        <p:txBody>
          <a:bodyPr rtlCol="0">
            <a:normAutofit fontScale="90000"/>
          </a:bodyPr>
          <a:lstStyle/>
          <a:p>
            <a:pPr fontAlgn="auto">
              <a:spcAft>
                <a:spcPts val="0"/>
              </a:spcAft>
              <a:defRPr/>
            </a:pPr>
            <a:r>
              <a:rPr lang="en-US" sz="2800" smtClean="0"/>
              <a:t>Parts of this session is derived from the following materials:   </a:t>
            </a:r>
          </a:p>
        </p:txBody>
      </p:sp>
      <p:sp>
        <p:nvSpPr>
          <p:cNvPr id="4100" name="Rectangle 3"/>
          <p:cNvSpPr>
            <a:spLocks noGrp="1" noChangeArrowheads="1"/>
          </p:cNvSpPr>
          <p:nvPr>
            <p:ph type="body" idx="1"/>
          </p:nvPr>
        </p:nvSpPr>
        <p:spPr/>
        <p:txBody>
          <a:bodyPr/>
          <a:lstStyle/>
          <a:p>
            <a:pPr marL="0" indent="0">
              <a:buFont typeface="Arial" pitchFamily="34" charset="0"/>
              <a:buNone/>
            </a:pPr>
            <a:r>
              <a:rPr lang="en-US" sz="1400" dirty="0" smtClean="0"/>
              <a:t>“Transformative Learning: Theory to Practice”, by Jack </a:t>
            </a:r>
            <a:r>
              <a:rPr lang="en-US" sz="1400" dirty="0" err="1" smtClean="0"/>
              <a:t>Mezirow</a:t>
            </a:r>
            <a:r>
              <a:rPr lang="en-US" sz="1400" dirty="0" smtClean="0"/>
              <a:t> </a:t>
            </a:r>
            <a:r>
              <a:rPr lang="en-US" sz="1400" i="1" dirty="0" smtClean="0"/>
              <a:t>New Directions in adult and Continuing Education</a:t>
            </a:r>
            <a:r>
              <a:rPr lang="en-US" sz="1400" dirty="0" smtClean="0"/>
              <a:t>, </a:t>
            </a:r>
            <a:r>
              <a:rPr lang="en-US" sz="1400" dirty="0" err="1" smtClean="0"/>
              <a:t>Jossey</a:t>
            </a:r>
            <a:r>
              <a:rPr lang="en-US" sz="1400" dirty="0" smtClean="0"/>
              <a:t>-Bass Publishers      </a:t>
            </a:r>
          </a:p>
          <a:p>
            <a:pPr marL="0" indent="0">
              <a:buFont typeface="Arial" pitchFamily="34" charset="0"/>
              <a:buNone/>
            </a:pPr>
            <a:r>
              <a:rPr lang="en-US" sz="1400" dirty="0" smtClean="0"/>
              <a:t>    </a:t>
            </a:r>
          </a:p>
          <a:p>
            <a:pPr marL="0" indent="0">
              <a:buFont typeface="Arial" pitchFamily="34" charset="0"/>
              <a:buNone/>
            </a:pPr>
            <a:r>
              <a:rPr lang="en-US" sz="1400" dirty="0" smtClean="0"/>
              <a:t>“Integrity: A Positive Model that Incorporates the Normative Phenomena of Morality, Ethics and Legality”, Michael C. Jensen, Werner Erhard and Steve </a:t>
            </a:r>
            <a:r>
              <a:rPr lang="en-US" sz="1400" dirty="0" err="1" smtClean="0"/>
              <a:t>Zaffron</a:t>
            </a:r>
            <a:r>
              <a:rPr lang="en-US" sz="1400" dirty="0" smtClean="0"/>
              <a:t>, unpublished working paper in process, available at: </a:t>
            </a:r>
            <a:r>
              <a:rPr lang="en-US" sz="1400" dirty="0" smtClean="0">
                <a:hlinkClick r:id="rId3"/>
              </a:rPr>
              <a:t>http://ssrn.com/abstract=920625</a:t>
            </a:r>
            <a:r>
              <a:rPr lang="en-US" sz="1400" dirty="0" smtClean="0"/>
              <a:t> </a:t>
            </a:r>
            <a:endParaRPr lang="en-US" sz="1400" b="1" dirty="0" smtClean="0"/>
          </a:p>
          <a:p>
            <a:pPr marL="0" indent="0">
              <a:buFont typeface="Arial" pitchFamily="34" charset="0"/>
              <a:buNone/>
            </a:pPr>
            <a:r>
              <a:rPr lang="en-US" sz="1400" dirty="0" smtClean="0"/>
              <a:t>   </a:t>
            </a:r>
          </a:p>
          <a:p>
            <a:pPr marL="0" indent="0">
              <a:buFont typeface="Arial" pitchFamily="34" charset="0"/>
              <a:buNone/>
            </a:pPr>
            <a:r>
              <a:rPr lang="en-US" sz="1400" dirty="0" smtClean="0"/>
              <a:t> “Untying the Gordian Knot” by Keith Devlin Sept 2001 </a:t>
            </a:r>
            <a:r>
              <a:rPr lang="en-US" sz="1400" dirty="0" smtClean="0">
                <a:hlinkClick r:id="rId4"/>
              </a:rPr>
              <a:t>http://www.maa.org/devlin/devlin_9_01.html</a:t>
            </a:r>
            <a:r>
              <a:rPr lang="en-US" sz="1400" dirty="0" smtClean="0"/>
              <a:t> </a:t>
            </a:r>
          </a:p>
          <a:p>
            <a:pPr marL="0" indent="0">
              <a:buFont typeface="Arial" pitchFamily="34" charset="0"/>
              <a:buNone/>
            </a:pPr>
            <a:endParaRPr lang="en-US" sz="1400" dirty="0" smtClean="0"/>
          </a:p>
        </p:txBody>
      </p:sp>
      <p:sp>
        <p:nvSpPr>
          <p:cNvPr id="68612" name="Rectangle 2"/>
          <p:cNvSpPr>
            <a:spLocks noChangeArrowheads="1"/>
          </p:cNvSpPr>
          <p:nvPr/>
        </p:nvSpPr>
        <p:spPr bwMode="auto">
          <a:xfrm>
            <a:off x="381000" y="3810000"/>
            <a:ext cx="8610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889000" eaLnBrk="0" hangingPunct="0">
              <a:lnSpc>
                <a:spcPct val="80000"/>
              </a:lnSpc>
              <a:spcBef>
                <a:spcPct val="50000"/>
              </a:spcBef>
              <a:buClr>
                <a:schemeClr val="tx1"/>
              </a:buClr>
              <a:buSzPct val="90000"/>
              <a:buFont typeface="Wingdings" pitchFamily="2" charset="2"/>
              <a:buNone/>
            </a:pPr>
            <a:r>
              <a:rPr lang="en-US" dirty="0"/>
              <a:t> </a:t>
            </a:r>
            <a:r>
              <a:rPr lang="en-US" sz="1400" dirty="0"/>
              <a:t>“New Paradigm of Leadership” </a:t>
            </a:r>
            <a:r>
              <a:rPr lang="en-US" sz="1400" dirty="0" smtClean="0"/>
              <a:t> Kari Granger, Werner Erhard,  Michael </a:t>
            </a:r>
            <a:r>
              <a:rPr lang="en-US" sz="1400" dirty="0"/>
              <a:t>C. </a:t>
            </a:r>
            <a:r>
              <a:rPr lang="en-US" sz="1400" dirty="0" smtClean="0"/>
              <a:t>Jensen </a:t>
            </a:r>
            <a:r>
              <a:rPr lang="en-US" sz="1400" dirty="0" smtClean="0">
                <a:hlinkClick r:id="rId5"/>
              </a:rPr>
              <a:t>Http://</a:t>
            </a:r>
            <a:r>
              <a:rPr lang="en-AU" sz="1400" i="1" u="sng" dirty="0" smtClean="0">
                <a:solidFill>
                  <a:srgbClr val="00B0F0"/>
                </a:solidFill>
                <a:hlinkClick r:id="rId5"/>
              </a:rPr>
              <a:t>ssrn.com/abstract=920623</a:t>
            </a:r>
            <a:r>
              <a:rPr lang="en-AU" sz="1400" i="1" u="sng" dirty="0" smtClean="0">
                <a:solidFill>
                  <a:srgbClr val="00B0F0"/>
                </a:solidFill>
              </a:rPr>
              <a:t> </a:t>
            </a:r>
            <a:r>
              <a:rPr lang="en-AU" sz="1400" i="1" dirty="0" smtClean="0"/>
              <a:t> </a:t>
            </a:r>
            <a:r>
              <a:rPr lang="en-AU" sz="1400" dirty="0" smtClean="0"/>
              <a:t> </a:t>
            </a:r>
            <a:r>
              <a:rPr lang="en-US" sz="1400" dirty="0" smtClean="0"/>
              <a:t>    </a:t>
            </a:r>
            <a:endParaRPr lang="en-US" sz="1400" dirty="0">
              <a:solidFill>
                <a:srgbClr val="00CC00"/>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5575" y="206375"/>
            <a:ext cx="9144000" cy="620713"/>
          </a:xfrm>
        </p:spPr>
        <p:txBody>
          <a:bodyPr/>
          <a:lstStyle/>
          <a:p>
            <a:r>
              <a:rPr lang="en-AU" sz="4000" dirty="0" smtClean="0"/>
              <a:t>What in the World are You Listening To? </a:t>
            </a:r>
          </a:p>
        </p:txBody>
      </p:sp>
      <p:sp>
        <p:nvSpPr>
          <p:cNvPr id="65539" name="Rectangle 3"/>
          <p:cNvSpPr>
            <a:spLocks noGrp="1" noChangeArrowheads="1"/>
          </p:cNvSpPr>
          <p:nvPr>
            <p:ph type="body" idx="1"/>
          </p:nvPr>
        </p:nvSpPr>
        <p:spPr>
          <a:xfrm>
            <a:off x="469900" y="1131888"/>
            <a:ext cx="8445500" cy="4767262"/>
          </a:xfrm>
        </p:spPr>
        <p:txBody>
          <a:bodyPr/>
          <a:lstStyle/>
          <a:p>
            <a:pPr>
              <a:lnSpc>
                <a:spcPct val="60000"/>
              </a:lnSpc>
            </a:pPr>
            <a:r>
              <a:rPr lang="en-US" sz="2400" b="1" dirty="0" smtClean="0"/>
              <a:t>Foreground Conversation</a:t>
            </a:r>
            <a:r>
              <a:rPr lang="en-US" sz="2400" dirty="0" smtClean="0"/>
              <a:t> </a:t>
            </a:r>
          </a:p>
          <a:p>
            <a:pPr lvl="1">
              <a:lnSpc>
                <a:spcPct val="60000"/>
              </a:lnSpc>
            </a:pPr>
            <a:r>
              <a:rPr lang="en-US" sz="2400" i="1" dirty="0" smtClean="0"/>
              <a:t>What is </a:t>
            </a:r>
            <a:r>
              <a:rPr lang="en-US" sz="2400" i="1" u="sng" dirty="0" smtClean="0"/>
              <a:t>said</a:t>
            </a:r>
          </a:p>
          <a:p>
            <a:pPr>
              <a:lnSpc>
                <a:spcPct val="60000"/>
              </a:lnSpc>
            </a:pPr>
            <a:r>
              <a:rPr lang="en-US" sz="2400" b="1" dirty="0" smtClean="0"/>
              <a:t>Background Conversation</a:t>
            </a:r>
            <a:r>
              <a:rPr lang="en-US" b="1" dirty="0" smtClean="0"/>
              <a:t> </a:t>
            </a:r>
          </a:p>
          <a:p>
            <a:pPr lvl="1">
              <a:lnSpc>
                <a:spcPct val="60000"/>
              </a:lnSpc>
              <a:spcBef>
                <a:spcPct val="10000"/>
              </a:spcBef>
            </a:pPr>
            <a:endParaRPr lang="en-US" sz="1800" i="1" dirty="0" smtClean="0"/>
          </a:p>
          <a:p>
            <a:pPr lvl="1">
              <a:lnSpc>
                <a:spcPct val="60000"/>
              </a:lnSpc>
              <a:spcBef>
                <a:spcPct val="10000"/>
              </a:spcBef>
              <a:spcAft>
                <a:spcPts val="600"/>
              </a:spcAft>
            </a:pPr>
            <a:r>
              <a:rPr lang="en-US" sz="2400" i="1" dirty="0" smtClean="0"/>
              <a:t>What is ‘</a:t>
            </a:r>
            <a:r>
              <a:rPr lang="en-US" sz="2400" i="1" u="sng" dirty="0" smtClean="0"/>
              <a:t>unsaid’</a:t>
            </a:r>
            <a:r>
              <a:rPr lang="en-US" sz="2400" i="1" dirty="0" smtClean="0"/>
              <a:t>, </a:t>
            </a:r>
            <a:r>
              <a:rPr lang="en-US" sz="2400" i="1" dirty="0" smtClean="0"/>
              <a:t>thoughts </a:t>
            </a:r>
            <a:endParaRPr lang="en-US" sz="2400" i="1" dirty="0" smtClean="0"/>
          </a:p>
          <a:p>
            <a:pPr lvl="1">
              <a:lnSpc>
                <a:spcPct val="68000"/>
              </a:lnSpc>
              <a:spcBef>
                <a:spcPct val="10000"/>
              </a:spcBef>
              <a:spcAft>
                <a:spcPts val="600"/>
              </a:spcAft>
            </a:pPr>
            <a:r>
              <a:rPr lang="en-US" sz="2400" i="1" dirty="0" smtClean="0"/>
              <a:t>Conversation </a:t>
            </a:r>
            <a:r>
              <a:rPr lang="en-US" sz="2400" i="1" dirty="0" smtClean="0"/>
              <a:t>with yourself, </a:t>
            </a:r>
            <a:r>
              <a:rPr lang="en-US" sz="2400" i="1" dirty="0" smtClean="0"/>
              <a:t>ongoing </a:t>
            </a:r>
            <a:r>
              <a:rPr lang="en-US" sz="2400" i="1" dirty="0" smtClean="0"/>
              <a:t>internal dialogue</a:t>
            </a:r>
          </a:p>
          <a:p>
            <a:pPr>
              <a:lnSpc>
                <a:spcPct val="68000"/>
              </a:lnSpc>
              <a:spcBef>
                <a:spcPct val="10000"/>
              </a:spcBef>
            </a:pPr>
            <a:endParaRPr lang="en-US" sz="2400" i="1" dirty="0" smtClean="0"/>
          </a:p>
          <a:p>
            <a:pPr marL="0" indent="0">
              <a:lnSpc>
                <a:spcPct val="68000"/>
              </a:lnSpc>
              <a:buNone/>
            </a:pPr>
            <a:endParaRPr lang="en-AU" sz="2400" dirty="0" smtClean="0"/>
          </a:p>
        </p:txBody>
      </p:sp>
      <p:sp>
        <p:nvSpPr>
          <p:cNvPr id="65540" name="Rectangle 4"/>
          <p:cNvSpPr>
            <a:spLocks noChangeArrowheads="1"/>
          </p:cNvSpPr>
          <p:nvPr/>
        </p:nvSpPr>
        <p:spPr bwMode="auto">
          <a:xfrm>
            <a:off x="2500313" y="3205163"/>
            <a:ext cx="4660900" cy="2890837"/>
          </a:xfrm>
          <a:prstGeom prst="rect">
            <a:avLst/>
          </a:prstGeom>
          <a:solidFill>
            <a:srgbClr val="A7D3FF"/>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AU" sz="2000"/>
          </a:p>
        </p:txBody>
      </p:sp>
      <p:sp>
        <p:nvSpPr>
          <p:cNvPr id="65541" name="Rectangle 5"/>
          <p:cNvSpPr>
            <a:spLocks noChangeArrowheads="1"/>
          </p:cNvSpPr>
          <p:nvPr/>
        </p:nvSpPr>
        <p:spPr bwMode="auto">
          <a:xfrm>
            <a:off x="3382147" y="3633788"/>
            <a:ext cx="1281112" cy="1133475"/>
          </a:xfrm>
          <a:prstGeom prst="rect">
            <a:avLst/>
          </a:prstGeom>
          <a:solidFill>
            <a:schemeClr val="accent1">
              <a:lumMod val="60000"/>
              <a:lumOff val="40000"/>
            </a:schemeClr>
          </a:solidFill>
          <a:ln w="19050">
            <a:solidFill>
              <a:schemeClr val="bg1">
                <a:lumMod val="60000"/>
                <a:lumOff val="40000"/>
              </a:schemeClr>
            </a:solidFill>
            <a:miter lim="800000"/>
            <a:headEnd/>
            <a:tailEnd/>
          </a:ln>
          <a:effectLst/>
        </p:spPr>
        <p:txBody>
          <a:bodyPr wrap="none" anchor="ctr"/>
          <a:lstStyle/>
          <a:p>
            <a:pPr algn="ctr" fontAlgn="auto">
              <a:spcBef>
                <a:spcPts val="0"/>
              </a:spcBef>
              <a:spcAft>
                <a:spcPts val="0"/>
              </a:spcAft>
              <a:defRPr/>
            </a:pPr>
            <a:r>
              <a:rPr lang="en-AU" sz="2000" b="1" dirty="0">
                <a:solidFill>
                  <a:schemeClr val="bg1"/>
                </a:solidFill>
                <a:latin typeface="+mj-lt"/>
                <a:cs typeface="+mn-cs"/>
              </a:rPr>
              <a:t>Said</a:t>
            </a:r>
          </a:p>
        </p:txBody>
      </p:sp>
      <p:sp>
        <p:nvSpPr>
          <p:cNvPr id="65544" name="Text Box 8"/>
          <p:cNvSpPr txBox="1">
            <a:spLocks noChangeArrowheads="1"/>
          </p:cNvSpPr>
          <p:nvPr/>
        </p:nvSpPr>
        <p:spPr bwMode="auto">
          <a:xfrm>
            <a:off x="1003300" y="6140450"/>
            <a:ext cx="717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latin typeface="Arial" pitchFamily="34" charset="0"/>
              </a:rPr>
              <a:t>Which conversation are you listening to most of the time?</a:t>
            </a:r>
          </a:p>
        </p:txBody>
      </p:sp>
      <p:sp>
        <p:nvSpPr>
          <p:cNvPr id="65546" name="Text Box 10"/>
          <p:cNvSpPr txBox="1">
            <a:spLocks noChangeArrowheads="1"/>
          </p:cNvSpPr>
          <p:nvPr/>
        </p:nvSpPr>
        <p:spPr bwMode="auto">
          <a:xfrm>
            <a:off x="2438400" y="3154363"/>
            <a:ext cx="1212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2800" b="1" dirty="0">
                <a:solidFill>
                  <a:srgbClr val="2F2FBF"/>
                </a:solidFill>
                <a:latin typeface="+mj-lt"/>
              </a:rPr>
              <a:t>Unsaid</a:t>
            </a:r>
          </a:p>
        </p:txBody>
      </p:sp>
      <p:sp>
        <p:nvSpPr>
          <p:cNvPr id="57352" name="Text Box 11"/>
          <p:cNvSpPr txBox="1">
            <a:spLocks noChangeArrowheads="1"/>
          </p:cNvSpPr>
          <p:nvPr/>
        </p:nvSpPr>
        <p:spPr bwMode="auto">
          <a:xfrm>
            <a:off x="4396967" y="3340100"/>
            <a:ext cx="2093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auto" hangingPunct="1">
              <a:spcBef>
                <a:spcPts val="0"/>
              </a:spcBef>
              <a:spcAft>
                <a:spcPts val="0"/>
              </a:spcAft>
              <a:defRPr/>
            </a:pPr>
            <a:r>
              <a:rPr lang="en-AU" sz="1600" dirty="0" smtClean="0">
                <a:solidFill>
                  <a:srgbClr val="002060"/>
                </a:solidFill>
                <a:cs typeface="+mn-cs"/>
              </a:rPr>
              <a:t>“</a:t>
            </a:r>
            <a:r>
              <a:rPr lang="en-AU" sz="1600" dirty="0" smtClean="0">
                <a:solidFill>
                  <a:schemeClr val="tx2">
                    <a:lumMod val="75000"/>
                  </a:schemeClr>
                </a:solidFill>
                <a:cs typeface="+mn-cs"/>
              </a:rPr>
              <a:t>What’s the point?”</a:t>
            </a:r>
          </a:p>
        </p:txBody>
      </p:sp>
      <p:sp>
        <p:nvSpPr>
          <p:cNvPr id="57353" name="Text Box 12"/>
          <p:cNvSpPr txBox="1">
            <a:spLocks noChangeArrowheads="1"/>
          </p:cNvSpPr>
          <p:nvPr/>
        </p:nvSpPr>
        <p:spPr bwMode="auto">
          <a:xfrm rot="20749642">
            <a:off x="4973638" y="3961626"/>
            <a:ext cx="1873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600" b="1" dirty="0">
                <a:solidFill>
                  <a:srgbClr val="2B0A6C"/>
                </a:solidFill>
                <a:latin typeface="Arial" pitchFamily="34" charset="0"/>
              </a:rPr>
              <a:t>“ </a:t>
            </a:r>
            <a:r>
              <a:rPr lang="en-AU" sz="1600" b="1" dirty="0" smtClean="0">
                <a:solidFill>
                  <a:srgbClr val="2B0A6C"/>
                </a:solidFill>
                <a:latin typeface="Arial" pitchFamily="34" charset="0"/>
              </a:rPr>
              <a:t>W</a:t>
            </a:r>
            <a:r>
              <a:rPr lang="en-AU" sz="1400" b="1" dirty="0" smtClean="0">
                <a:solidFill>
                  <a:srgbClr val="2B0A6C"/>
                </a:solidFill>
                <a:latin typeface="Arial" pitchFamily="34" charset="0"/>
              </a:rPr>
              <a:t>hat should I  </a:t>
            </a:r>
            <a:r>
              <a:rPr lang="en-AU" sz="1400" b="1" dirty="0">
                <a:solidFill>
                  <a:srgbClr val="2B0A6C"/>
                </a:solidFill>
                <a:latin typeface="Arial" pitchFamily="34" charset="0"/>
              </a:rPr>
              <a:t/>
            </a:r>
            <a:br>
              <a:rPr lang="en-AU" sz="1400" b="1" dirty="0">
                <a:solidFill>
                  <a:srgbClr val="2B0A6C"/>
                </a:solidFill>
                <a:latin typeface="Arial" pitchFamily="34" charset="0"/>
              </a:rPr>
            </a:br>
            <a:r>
              <a:rPr lang="en-AU" sz="1400" b="1" dirty="0">
                <a:solidFill>
                  <a:srgbClr val="2B0A6C"/>
                </a:solidFill>
                <a:latin typeface="Arial" pitchFamily="34" charset="0"/>
              </a:rPr>
              <a:t>   </a:t>
            </a:r>
            <a:r>
              <a:rPr lang="en-AU" sz="1400" b="1" dirty="0" smtClean="0">
                <a:solidFill>
                  <a:srgbClr val="2B0A6C"/>
                </a:solidFill>
                <a:latin typeface="Arial" pitchFamily="34" charset="0"/>
              </a:rPr>
              <a:t>have </a:t>
            </a:r>
            <a:r>
              <a:rPr lang="en-AU" sz="1400" b="1" dirty="0">
                <a:solidFill>
                  <a:srgbClr val="2B0A6C"/>
                </a:solidFill>
                <a:latin typeface="Arial" pitchFamily="34" charset="0"/>
              </a:rPr>
              <a:t>for </a:t>
            </a:r>
            <a:r>
              <a:rPr lang="en-AU" sz="1400" b="1" dirty="0" smtClean="0">
                <a:solidFill>
                  <a:srgbClr val="2B0A6C"/>
                </a:solidFill>
                <a:latin typeface="Arial" pitchFamily="34" charset="0"/>
              </a:rPr>
              <a:t> dinner</a:t>
            </a:r>
            <a:r>
              <a:rPr lang="en-AU" sz="1400" b="1" dirty="0">
                <a:solidFill>
                  <a:srgbClr val="2B0A6C"/>
                </a:solidFill>
                <a:latin typeface="Arial" pitchFamily="34" charset="0"/>
              </a:rPr>
              <a:t>?”</a:t>
            </a:r>
          </a:p>
        </p:txBody>
      </p:sp>
      <p:sp>
        <p:nvSpPr>
          <p:cNvPr id="57354" name="Text Box 13"/>
          <p:cNvSpPr txBox="1">
            <a:spLocks noChangeArrowheads="1"/>
          </p:cNvSpPr>
          <p:nvPr/>
        </p:nvSpPr>
        <p:spPr bwMode="auto">
          <a:xfrm>
            <a:off x="5365750" y="4921250"/>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600" b="1" dirty="0">
                <a:solidFill>
                  <a:schemeClr val="tx2">
                    <a:lumMod val="75000"/>
                  </a:schemeClr>
                </a:solidFill>
                <a:latin typeface="Arial" pitchFamily="34" charset="0"/>
              </a:rPr>
              <a:t>“Its cold </a:t>
            </a:r>
            <a:r>
              <a:rPr lang="en-AU" sz="1600" b="1" dirty="0" smtClean="0">
                <a:solidFill>
                  <a:schemeClr val="tx2">
                    <a:lumMod val="75000"/>
                  </a:schemeClr>
                </a:solidFill>
                <a:latin typeface="Arial" pitchFamily="34" charset="0"/>
              </a:rPr>
              <a:t>here</a:t>
            </a:r>
            <a:r>
              <a:rPr lang="en-AU" sz="1600" b="1" dirty="0">
                <a:solidFill>
                  <a:schemeClr val="tx2">
                    <a:lumMod val="75000"/>
                  </a:schemeClr>
                </a:solidFill>
                <a:latin typeface="Arial" pitchFamily="34" charset="0"/>
              </a:rPr>
              <a:t>”</a:t>
            </a:r>
          </a:p>
        </p:txBody>
      </p:sp>
      <p:sp>
        <p:nvSpPr>
          <p:cNvPr id="57355" name="Text Box 14"/>
          <p:cNvSpPr txBox="1">
            <a:spLocks noChangeArrowheads="1"/>
          </p:cNvSpPr>
          <p:nvPr/>
        </p:nvSpPr>
        <p:spPr bwMode="auto">
          <a:xfrm rot="725736">
            <a:off x="4645025" y="5372100"/>
            <a:ext cx="19732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400" b="1" dirty="0">
                <a:solidFill>
                  <a:srgbClr val="2B0A6C"/>
                </a:solidFill>
                <a:latin typeface="Arial" pitchFamily="34" charset="0"/>
              </a:rPr>
              <a:t>“I thought she said</a:t>
            </a:r>
          </a:p>
          <a:p>
            <a:r>
              <a:rPr lang="en-AU" sz="1400" b="1" dirty="0">
                <a:solidFill>
                  <a:srgbClr val="2B0A6C"/>
                </a:solidFill>
                <a:latin typeface="Arial" pitchFamily="34" charset="0"/>
              </a:rPr>
              <a:t>this would be useful”</a:t>
            </a:r>
          </a:p>
        </p:txBody>
      </p:sp>
      <p:sp>
        <p:nvSpPr>
          <p:cNvPr id="57356" name="Text Box 15"/>
          <p:cNvSpPr txBox="1">
            <a:spLocks noChangeArrowheads="1"/>
          </p:cNvSpPr>
          <p:nvPr/>
        </p:nvSpPr>
        <p:spPr bwMode="auto">
          <a:xfrm>
            <a:off x="2597150" y="5026025"/>
            <a:ext cx="18732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600" b="1" dirty="0">
                <a:solidFill>
                  <a:srgbClr val="2B0A6C"/>
                </a:solidFill>
                <a:latin typeface="Arial" pitchFamily="34" charset="0"/>
              </a:rPr>
              <a:t>“</a:t>
            </a:r>
            <a:r>
              <a:rPr lang="en-AU" sz="1400" b="1" dirty="0">
                <a:solidFill>
                  <a:srgbClr val="2B0A6C"/>
                </a:solidFill>
                <a:latin typeface="Arial" pitchFamily="34" charset="0"/>
              </a:rPr>
              <a:t>This slide is </a:t>
            </a:r>
            <a:r>
              <a:rPr lang="en-AU" sz="1400" b="1" dirty="0" smtClean="0">
                <a:solidFill>
                  <a:srgbClr val="2B0A6C"/>
                </a:solidFill>
                <a:latin typeface="Arial" pitchFamily="34" charset="0"/>
              </a:rPr>
              <a:t> messy, </a:t>
            </a:r>
            <a:r>
              <a:rPr lang="en-AU" sz="1400" b="1" dirty="0">
                <a:solidFill>
                  <a:srgbClr val="2B0A6C"/>
                </a:solidFill>
                <a:latin typeface="Arial" pitchFamily="34" charset="0"/>
              </a:rPr>
              <a:t>hope they </a:t>
            </a:r>
            <a:r>
              <a:rPr lang="en-AU" sz="1400" b="1" dirty="0" smtClean="0">
                <a:solidFill>
                  <a:srgbClr val="2B0A6C"/>
                </a:solidFill>
                <a:latin typeface="Arial" pitchFamily="34" charset="0"/>
              </a:rPr>
              <a:t>get </a:t>
            </a:r>
            <a:r>
              <a:rPr lang="en-AU" sz="1400" b="1" dirty="0">
                <a:solidFill>
                  <a:srgbClr val="2B0A6C"/>
                </a:solidFill>
                <a:latin typeface="Arial" pitchFamily="34" charset="0"/>
              </a:rPr>
              <a:t>better”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5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7352"/>
                                        </p:tgtEl>
                                        <p:attrNameLst>
                                          <p:attrName>style.visibility</p:attrName>
                                        </p:attrNameLst>
                                      </p:cBhvr>
                                      <p:to>
                                        <p:strVal val="visible"/>
                                      </p:to>
                                    </p:set>
                                    <p:anim calcmode="lin" valueType="num">
                                      <p:cBhvr>
                                        <p:cTn id="31" dur="250" fill="hold"/>
                                        <p:tgtEl>
                                          <p:spTgt spid="57352"/>
                                        </p:tgtEl>
                                        <p:attrNameLst>
                                          <p:attrName>ppt_w</p:attrName>
                                        </p:attrNameLst>
                                      </p:cBhvr>
                                      <p:tavLst>
                                        <p:tav tm="0">
                                          <p:val>
                                            <p:fltVal val="0"/>
                                          </p:val>
                                        </p:tav>
                                        <p:tav tm="100000">
                                          <p:val>
                                            <p:strVal val="#ppt_w"/>
                                          </p:val>
                                        </p:tav>
                                      </p:tavLst>
                                    </p:anim>
                                    <p:anim calcmode="lin" valueType="num">
                                      <p:cBhvr>
                                        <p:cTn id="32" dur="250" fill="hold"/>
                                        <p:tgtEl>
                                          <p:spTgt spid="57352"/>
                                        </p:tgtEl>
                                        <p:attrNameLst>
                                          <p:attrName>ppt_h</p:attrName>
                                        </p:attrNameLst>
                                      </p:cBhvr>
                                      <p:tavLst>
                                        <p:tav tm="0">
                                          <p:val>
                                            <p:fltVal val="0"/>
                                          </p:val>
                                        </p:tav>
                                        <p:tav tm="100000">
                                          <p:val>
                                            <p:strVal val="#ppt_h"/>
                                          </p:val>
                                        </p:tav>
                                      </p:tavLst>
                                    </p:anim>
                                    <p:anim calcmode="lin" valueType="num">
                                      <p:cBhvr>
                                        <p:cTn id="33" dur="250" fill="hold"/>
                                        <p:tgtEl>
                                          <p:spTgt spid="57352"/>
                                        </p:tgtEl>
                                        <p:attrNameLst>
                                          <p:attrName>style.rotation</p:attrName>
                                        </p:attrNameLst>
                                      </p:cBhvr>
                                      <p:tavLst>
                                        <p:tav tm="0">
                                          <p:val>
                                            <p:fltVal val="90"/>
                                          </p:val>
                                        </p:tav>
                                        <p:tav tm="100000">
                                          <p:val>
                                            <p:fltVal val="0"/>
                                          </p:val>
                                        </p:tav>
                                      </p:tavLst>
                                    </p:anim>
                                    <p:animEffect transition="in" filter="fade">
                                      <p:cBhvr>
                                        <p:cTn id="34" dur="250"/>
                                        <p:tgtEl>
                                          <p:spTgt spid="573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7354"/>
                                        </p:tgtEl>
                                        <p:attrNameLst>
                                          <p:attrName>style.visibility</p:attrName>
                                        </p:attrNameLst>
                                      </p:cBhvr>
                                      <p:to>
                                        <p:strVal val="visible"/>
                                      </p:to>
                                    </p:set>
                                    <p:animEffect transition="in" filter="circle(in)">
                                      <p:cBhvr>
                                        <p:cTn id="39" dur="1250"/>
                                        <p:tgtEl>
                                          <p:spTgt spid="573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355"/>
                                        </p:tgtEl>
                                        <p:attrNameLst>
                                          <p:attrName>style.visibility</p:attrName>
                                        </p:attrNameLst>
                                      </p:cBhvr>
                                      <p:to>
                                        <p:strVal val="visible"/>
                                      </p:to>
                                    </p:set>
                                    <p:animEffect transition="in" filter="fade">
                                      <p:cBhvr>
                                        <p:cTn id="44" dur="250"/>
                                        <p:tgtEl>
                                          <p:spTgt spid="57355"/>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57353">
                                            <p:txEl>
                                              <p:pRg st="0" end="0"/>
                                            </p:txEl>
                                          </p:spTgt>
                                        </p:tgtEl>
                                        <p:attrNameLst>
                                          <p:attrName>style.visibility</p:attrName>
                                        </p:attrNameLst>
                                      </p:cBhvr>
                                      <p:to>
                                        <p:strVal val="visible"/>
                                      </p:to>
                                    </p:set>
                                    <p:animEffect transition="in" filter="fade">
                                      <p:cBhvr>
                                        <p:cTn id="49" dur="1000"/>
                                        <p:tgtEl>
                                          <p:spTgt spid="57353">
                                            <p:txEl>
                                              <p:pRg st="0" end="0"/>
                                            </p:txEl>
                                          </p:spTgt>
                                        </p:tgtEl>
                                      </p:cBhvr>
                                    </p:animEffect>
                                    <p:anim calcmode="lin" valueType="num">
                                      <p:cBhvr>
                                        <p:cTn id="50" dur="1000" fill="hold"/>
                                        <p:tgtEl>
                                          <p:spTgt spid="57353">
                                            <p:txEl>
                                              <p:pRg st="0" end="0"/>
                                            </p:txEl>
                                          </p:spTgt>
                                        </p:tgtEl>
                                        <p:attrNameLst>
                                          <p:attrName>ppt_w</p:attrName>
                                        </p:attrNameLst>
                                      </p:cBhvr>
                                      <p:tavLst>
                                        <p:tav tm="0" fmla="#ppt_w*sin(2.5*pi*$)">
                                          <p:val>
                                            <p:fltVal val="0"/>
                                          </p:val>
                                        </p:tav>
                                        <p:tav tm="100000">
                                          <p:val>
                                            <p:fltVal val="1"/>
                                          </p:val>
                                        </p:tav>
                                      </p:tavLst>
                                    </p:anim>
                                    <p:anim calcmode="lin" valueType="num">
                                      <p:cBhvr>
                                        <p:cTn id="51" dur="1000" fill="hold"/>
                                        <p:tgtEl>
                                          <p:spTgt spid="573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7356"/>
                                        </p:tgtEl>
                                        <p:attrNameLst>
                                          <p:attrName>style.visibility</p:attrName>
                                        </p:attrNameLst>
                                      </p:cBhvr>
                                      <p:to>
                                        <p:strVal val="visible"/>
                                      </p:to>
                                    </p:set>
                                    <p:animEffect transition="in" filter="blinds(horizontal)">
                                      <p:cBhvr>
                                        <p:cTn id="56" dur="500"/>
                                        <p:tgtEl>
                                          <p:spTgt spid="5735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5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4" grpId="0"/>
      <p:bldP spid="65546" grpId="0"/>
      <p:bldP spid="57352" grpId="0"/>
      <p:bldP spid="57354" grpId="0"/>
      <p:bldP spid="57355" grpId="0"/>
      <p:bldP spid="573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6</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AU" smtClean="0"/>
              <a:t>Exercise</a:t>
            </a:r>
            <a:endParaRPr lang="en-AU" dirty="0" smtClean="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282700"/>
            <a:ext cx="8450263"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8324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17525" y="373063"/>
            <a:ext cx="8386763" cy="496887"/>
          </a:xfrm>
          <a:extLst>
            <a:ext uri="{909E8E84-426E-40DD-AFC4-6F175D3DCCD1}">
              <a14:hiddenFill xmlns:a14="http://schemas.microsoft.com/office/drawing/2010/main">
                <a:solidFill>
                  <a:srgbClr val="6C0000"/>
                </a:solidFill>
              </a14:hiddenFill>
            </a:ext>
          </a:extLst>
        </p:spPr>
        <p:txBody>
          <a:bodyPr rtlCol="0">
            <a:normAutofit fontScale="90000"/>
          </a:bodyPr>
          <a:lstStyle/>
          <a:p>
            <a:pPr fontAlgn="auto">
              <a:spcAft>
                <a:spcPts val="0"/>
              </a:spcAft>
              <a:defRPr/>
            </a:pPr>
            <a:r>
              <a:rPr lang="en-US" dirty="0" smtClean="0"/>
              <a:t>Two Ways We Can Listen</a:t>
            </a:r>
          </a:p>
        </p:txBody>
      </p:sp>
      <p:sp>
        <p:nvSpPr>
          <p:cNvPr id="57347" name="Rectangle 3"/>
          <p:cNvSpPr>
            <a:spLocks noChangeArrowheads="1"/>
          </p:cNvSpPr>
          <p:nvPr/>
        </p:nvSpPr>
        <p:spPr bwMode="auto">
          <a:xfrm>
            <a:off x="457200" y="1131888"/>
            <a:ext cx="3386138"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579438" indent="-350838" fontAlgn="auto">
              <a:spcBef>
                <a:spcPts val="0"/>
              </a:spcBef>
              <a:spcAft>
                <a:spcPts val="0"/>
              </a:spcAft>
              <a:defRPr/>
            </a:pPr>
            <a:r>
              <a:rPr lang="en-CA" sz="3600" b="1" dirty="0">
                <a:solidFill>
                  <a:schemeClr val="tx2">
                    <a:lumMod val="75000"/>
                  </a:schemeClr>
                </a:solidFill>
                <a:latin typeface="Franklin Gothic Medium" pitchFamily="34" charset="0"/>
              </a:rPr>
              <a:t>        </a:t>
            </a:r>
            <a:r>
              <a:rPr lang="en-CA" sz="3600" b="1" u="sng" dirty="0">
                <a:solidFill>
                  <a:schemeClr val="tx2">
                    <a:lumMod val="75000"/>
                  </a:schemeClr>
                </a:solidFill>
                <a:latin typeface="+mn-lt"/>
              </a:rPr>
              <a:t>Stingy</a:t>
            </a:r>
          </a:p>
          <a:p>
            <a:pPr marL="579438" indent="-350838" algn="ctr" fontAlgn="auto">
              <a:spcBef>
                <a:spcPts val="0"/>
              </a:spcBef>
              <a:spcAft>
                <a:spcPts val="0"/>
              </a:spcAft>
              <a:defRPr/>
            </a:pPr>
            <a:endParaRPr lang="en-CA" u="sng" dirty="0">
              <a:latin typeface="+mn-lt"/>
            </a:endParaRPr>
          </a:p>
          <a:p>
            <a:pPr marL="579438" indent="-350838" fontAlgn="auto">
              <a:spcBef>
                <a:spcPts val="0"/>
              </a:spcBef>
              <a:spcAft>
                <a:spcPts val="0"/>
              </a:spcAft>
              <a:buFontTx/>
              <a:buChar char="•"/>
              <a:defRPr/>
            </a:pPr>
            <a:r>
              <a:rPr lang="en-CA" sz="2000" dirty="0">
                <a:latin typeface="Franklin Gothic Medium" pitchFamily="34" charset="0"/>
              </a:rPr>
              <a:t>Closed, not interested </a:t>
            </a:r>
          </a:p>
          <a:p>
            <a:pPr marL="579438" indent="-350838" fontAlgn="auto">
              <a:spcBef>
                <a:spcPts val="0"/>
              </a:spcBef>
              <a:spcAft>
                <a:spcPts val="0"/>
              </a:spcAft>
              <a:buFontTx/>
              <a:buChar char="•"/>
              <a:defRPr/>
            </a:pPr>
            <a:r>
              <a:rPr lang="en-CA" sz="2000" dirty="0">
                <a:latin typeface="Franklin Gothic Medium" pitchFamily="34" charset="0"/>
              </a:rPr>
              <a:t>Bored</a:t>
            </a:r>
          </a:p>
          <a:p>
            <a:pPr marL="579438" indent="-350838" fontAlgn="auto">
              <a:spcBef>
                <a:spcPts val="0"/>
              </a:spcBef>
              <a:spcAft>
                <a:spcPts val="0"/>
              </a:spcAft>
              <a:buFontTx/>
              <a:buChar char="•"/>
              <a:defRPr/>
            </a:pPr>
            <a:r>
              <a:rPr lang="en-CA" sz="2000" dirty="0">
                <a:latin typeface="Franklin Gothic Medium" pitchFamily="34" charset="0"/>
              </a:rPr>
              <a:t>A lot on your mind</a:t>
            </a:r>
          </a:p>
          <a:p>
            <a:pPr marL="579438" indent="-350838" fontAlgn="auto">
              <a:spcBef>
                <a:spcPts val="0"/>
              </a:spcBef>
              <a:spcAft>
                <a:spcPts val="0"/>
              </a:spcAft>
              <a:buFontTx/>
              <a:buChar char="•"/>
              <a:defRPr/>
            </a:pPr>
            <a:r>
              <a:rPr lang="en-CA" sz="2000" dirty="0">
                <a:latin typeface="Franklin Gothic Medium" pitchFamily="34" charset="0"/>
              </a:rPr>
              <a:t>Distracted</a:t>
            </a:r>
          </a:p>
          <a:p>
            <a:pPr marL="579438" indent="-350838" fontAlgn="auto">
              <a:spcBef>
                <a:spcPts val="0"/>
              </a:spcBef>
              <a:spcAft>
                <a:spcPts val="0"/>
              </a:spcAft>
              <a:buFontTx/>
              <a:buChar char="•"/>
              <a:defRPr/>
            </a:pPr>
            <a:r>
              <a:rPr lang="en-CA" sz="2000" dirty="0">
                <a:latin typeface="Franklin Gothic Medium" pitchFamily="34" charset="0"/>
              </a:rPr>
              <a:t>Really busy</a:t>
            </a:r>
          </a:p>
          <a:p>
            <a:pPr marL="579438" indent="-350838" fontAlgn="auto">
              <a:spcBef>
                <a:spcPts val="0"/>
              </a:spcBef>
              <a:spcAft>
                <a:spcPts val="0"/>
              </a:spcAft>
              <a:buFontTx/>
              <a:buChar char="•"/>
              <a:defRPr/>
            </a:pPr>
            <a:r>
              <a:rPr lang="en-CA" sz="2000" dirty="0">
                <a:latin typeface="Franklin Gothic Medium" pitchFamily="34" charset="0"/>
              </a:rPr>
              <a:t>Reading the blackberry </a:t>
            </a:r>
          </a:p>
        </p:txBody>
      </p:sp>
      <p:sp>
        <p:nvSpPr>
          <p:cNvPr id="57348" name="Rectangle 4"/>
          <p:cNvSpPr>
            <a:spLocks noChangeArrowheads="1"/>
          </p:cNvSpPr>
          <p:nvPr/>
        </p:nvSpPr>
        <p:spPr bwMode="auto">
          <a:xfrm>
            <a:off x="4538663" y="1089025"/>
            <a:ext cx="437673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fontAlgn="auto">
              <a:spcBef>
                <a:spcPts val="0"/>
              </a:spcBef>
              <a:spcAft>
                <a:spcPts val="0"/>
              </a:spcAft>
              <a:defRPr/>
            </a:pPr>
            <a:r>
              <a:rPr lang="en-CA" sz="3600" dirty="0">
                <a:latin typeface="Franklin Gothic Medium" pitchFamily="34" charset="0"/>
              </a:rPr>
              <a:t>  </a:t>
            </a:r>
            <a:r>
              <a:rPr lang="en-CA" sz="3600" dirty="0" smtClean="0">
                <a:latin typeface="Franklin Gothic Medium" pitchFamily="34" charset="0"/>
              </a:rPr>
              <a:t> </a:t>
            </a:r>
            <a:r>
              <a:rPr lang="en-CA" sz="3600" b="1" u="sng" dirty="0">
                <a:solidFill>
                  <a:schemeClr val="tx2">
                    <a:lumMod val="75000"/>
                  </a:schemeClr>
                </a:solidFill>
                <a:latin typeface="+mn-lt"/>
              </a:rPr>
              <a:t>Generous</a:t>
            </a:r>
          </a:p>
          <a:p>
            <a:pPr marL="342900" indent="-342900" algn="ctr" fontAlgn="auto">
              <a:spcBef>
                <a:spcPts val="0"/>
              </a:spcBef>
              <a:spcAft>
                <a:spcPts val="0"/>
              </a:spcAft>
              <a:defRPr/>
            </a:pPr>
            <a:endParaRPr lang="en-CA" sz="2000" u="sng" dirty="0">
              <a:latin typeface="+mn-lt"/>
            </a:endParaRPr>
          </a:p>
          <a:p>
            <a:pPr marL="342900" indent="-342900" fontAlgn="auto">
              <a:spcBef>
                <a:spcPts val="0"/>
              </a:spcBef>
              <a:spcAft>
                <a:spcPts val="0"/>
              </a:spcAft>
              <a:buFontTx/>
              <a:buChar char="•"/>
              <a:defRPr/>
            </a:pPr>
            <a:r>
              <a:rPr lang="en-CA" sz="2000" dirty="0">
                <a:latin typeface="Franklin Gothic Medium" pitchFamily="34" charset="0"/>
              </a:rPr>
              <a:t>Open, available</a:t>
            </a:r>
          </a:p>
          <a:p>
            <a:pPr marL="342900" indent="-342900" fontAlgn="auto">
              <a:spcBef>
                <a:spcPts val="0"/>
              </a:spcBef>
              <a:spcAft>
                <a:spcPts val="0"/>
              </a:spcAft>
              <a:buFontTx/>
              <a:buChar char="•"/>
              <a:defRPr/>
            </a:pPr>
            <a:r>
              <a:rPr lang="en-CA" sz="2000" dirty="0">
                <a:latin typeface="Franklin Gothic Medium" pitchFamily="34" charset="0"/>
              </a:rPr>
              <a:t>Interested, curious</a:t>
            </a:r>
          </a:p>
          <a:p>
            <a:pPr marL="342900" indent="-342900" fontAlgn="auto">
              <a:spcBef>
                <a:spcPts val="0"/>
              </a:spcBef>
              <a:spcAft>
                <a:spcPts val="0"/>
              </a:spcAft>
              <a:buFontTx/>
              <a:buChar char="•"/>
              <a:defRPr/>
            </a:pPr>
            <a:r>
              <a:rPr lang="en-CA" sz="2000" dirty="0">
                <a:latin typeface="Franklin Gothic Medium" pitchFamily="34" charset="0"/>
              </a:rPr>
              <a:t>Tuned in, following</a:t>
            </a:r>
          </a:p>
          <a:p>
            <a:pPr marL="342900" indent="-342900" fontAlgn="auto">
              <a:spcBef>
                <a:spcPts val="0"/>
              </a:spcBef>
              <a:spcAft>
                <a:spcPts val="0"/>
              </a:spcAft>
              <a:buFontTx/>
              <a:buChar char="•"/>
              <a:defRPr/>
            </a:pPr>
            <a:r>
              <a:rPr lang="en-CA" sz="2000" dirty="0">
                <a:latin typeface="Franklin Gothic Medium" pitchFamily="34" charset="0"/>
              </a:rPr>
              <a:t>Listening to learn</a:t>
            </a:r>
          </a:p>
          <a:p>
            <a:pPr marL="342900" indent="-342900" fontAlgn="auto">
              <a:spcBef>
                <a:spcPts val="0"/>
              </a:spcBef>
              <a:spcAft>
                <a:spcPts val="0"/>
              </a:spcAft>
              <a:buFontTx/>
              <a:buChar char="•"/>
              <a:defRPr/>
            </a:pPr>
            <a:r>
              <a:rPr lang="en-CA" sz="2000" dirty="0">
                <a:latin typeface="Franklin Gothic Medium" pitchFamily="34" charset="0"/>
              </a:rPr>
              <a:t>Engaged  </a:t>
            </a:r>
          </a:p>
        </p:txBody>
      </p:sp>
      <p:sp>
        <p:nvSpPr>
          <p:cNvPr id="23557" name="Text Box 6"/>
          <p:cNvSpPr txBox="1">
            <a:spLocks noChangeArrowheads="1"/>
          </p:cNvSpPr>
          <p:nvPr/>
        </p:nvSpPr>
        <p:spPr bwMode="auto">
          <a:xfrm>
            <a:off x="2138363" y="5562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AU" sz="2400" b="1">
              <a:latin typeface="Arial" pitchFamily="34" charset="0"/>
            </a:endParaRPr>
          </a:p>
        </p:txBody>
      </p:sp>
      <p:sp>
        <p:nvSpPr>
          <p:cNvPr id="23558" name="Date Placeholder 3"/>
          <p:cNvSpPr txBox="1">
            <a:spLocks noGrp="1"/>
          </p:cNvSpPr>
          <p:nvPr/>
        </p:nvSpPr>
        <p:spPr bwMode="auto">
          <a:xfrm>
            <a:off x="0" y="653732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800">
                <a:solidFill>
                  <a:schemeClr val="bg2"/>
                </a:solidFill>
                <a:latin typeface="Arial" pitchFamily="34" charset="0"/>
              </a:rPr>
              <a:t>PLB Ventures</a:t>
            </a:r>
          </a:p>
          <a:p>
            <a:r>
              <a:rPr lang="en-US" sz="800">
                <a:solidFill>
                  <a:schemeClr val="bg2"/>
                </a:solidFill>
                <a:latin typeface="Arial" pitchFamily="34" charset="0"/>
              </a:rPr>
              <a:t>Proprietary &amp; Confidential</a:t>
            </a:r>
          </a:p>
        </p:txBody>
      </p:sp>
      <p:sp>
        <p:nvSpPr>
          <p:cNvPr id="57352" name="Text Box 8"/>
          <p:cNvSpPr txBox="1">
            <a:spLocks noChangeArrowheads="1"/>
          </p:cNvSpPr>
          <p:nvPr/>
        </p:nvSpPr>
        <p:spPr bwMode="auto">
          <a:xfrm>
            <a:off x="0" y="4941888"/>
            <a:ext cx="90439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latin typeface="Arial" pitchFamily="34" charset="0"/>
              </a:rPr>
              <a:t>          </a:t>
            </a:r>
            <a:r>
              <a:rPr lang="en-US" sz="2400" b="1" dirty="0">
                <a:latin typeface="Arial" pitchFamily="34" charset="0"/>
              </a:rPr>
              <a:t>Generous listening can leave people the experience of </a:t>
            </a:r>
          </a:p>
          <a:p>
            <a:pPr algn="ctr"/>
            <a:r>
              <a:rPr lang="en-US" sz="2400" b="1" dirty="0">
                <a:latin typeface="Arial" pitchFamily="34" charset="0"/>
              </a:rPr>
              <a:t>being </a:t>
            </a:r>
            <a:r>
              <a:rPr lang="en-US" sz="2400" b="1" i="1" dirty="0">
                <a:latin typeface="Arial" pitchFamily="34" charset="0"/>
              </a:rPr>
              <a:t>appreciated and respected</a:t>
            </a:r>
          </a:p>
          <a:p>
            <a:endParaRPr lang="en-US" sz="2400" b="1"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734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34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34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348">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7352">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3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152400"/>
            <a:ext cx="9144000" cy="838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889000" eaLnBrk="0" hangingPunct="0">
              <a:lnSpc>
                <a:spcPct val="85000"/>
              </a:lnSpc>
              <a:buClr>
                <a:srgbClr val="DADDFE"/>
              </a:buClr>
            </a:pPr>
            <a:r>
              <a:rPr lang="en-US" sz="2800" i="1" dirty="0" smtClean="0">
                <a:latin typeface="+mj-lt"/>
              </a:rPr>
              <a:t>   </a:t>
            </a:r>
            <a:r>
              <a:rPr lang="en-US" sz="4000" i="1" dirty="0" smtClean="0">
                <a:latin typeface="+mj-lt"/>
              </a:rPr>
              <a:t>Practices </a:t>
            </a:r>
            <a:r>
              <a:rPr lang="en-US" sz="4000" i="1" dirty="0">
                <a:latin typeface="+mj-lt"/>
              </a:rPr>
              <a:t>to Enhance Listening</a:t>
            </a:r>
          </a:p>
        </p:txBody>
      </p:sp>
      <p:sp>
        <p:nvSpPr>
          <p:cNvPr id="56325" name="Rectangle 5"/>
          <p:cNvSpPr>
            <a:spLocks noChangeArrowheads="1"/>
          </p:cNvSpPr>
          <p:nvPr/>
        </p:nvSpPr>
        <p:spPr bwMode="auto">
          <a:xfrm>
            <a:off x="457200" y="987425"/>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889000" eaLnBrk="0" hangingPunct="0">
              <a:lnSpc>
                <a:spcPct val="90000"/>
              </a:lnSpc>
              <a:spcBef>
                <a:spcPct val="50000"/>
              </a:spcBef>
              <a:buClr>
                <a:srgbClr val="DADDFE"/>
              </a:buClr>
              <a:buSzPct val="90000"/>
            </a:pPr>
            <a:r>
              <a:rPr lang="en-US" sz="2000" dirty="0"/>
              <a:t>What you </a:t>
            </a:r>
            <a:r>
              <a:rPr lang="en-US" sz="2000" u="sng" dirty="0"/>
              <a:t>can</a:t>
            </a:r>
            <a:r>
              <a:rPr lang="en-US" sz="2000" dirty="0"/>
              <a:t> do about it</a:t>
            </a:r>
          </a:p>
          <a:p>
            <a:pPr marL="398463" lvl="1" indent="-284163" defTabSz="889000" eaLnBrk="0" hangingPunct="0">
              <a:lnSpc>
                <a:spcPct val="90000"/>
              </a:lnSpc>
              <a:spcBef>
                <a:spcPct val="35000"/>
              </a:spcBef>
              <a:buClr>
                <a:schemeClr val="tx1"/>
              </a:buClr>
              <a:buFontTx/>
              <a:buChar char="•"/>
            </a:pPr>
            <a:r>
              <a:rPr lang="en-US" sz="2000" dirty="0" smtClean="0"/>
              <a:t>Ask if the other person has time to talk (and listen)</a:t>
            </a:r>
          </a:p>
          <a:p>
            <a:pPr marL="398463" lvl="1" indent="-284163" defTabSz="889000" eaLnBrk="0" hangingPunct="0">
              <a:lnSpc>
                <a:spcPct val="90000"/>
              </a:lnSpc>
              <a:spcBef>
                <a:spcPct val="35000"/>
              </a:spcBef>
              <a:buClr>
                <a:schemeClr val="tx1"/>
              </a:buClr>
              <a:buFontTx/>
              <a:buChar char="•"/>
            </a:pPr>
            <a:r>
              <a:rPr lang="en-US" sz="2000" dirty="0" smtClean="0"/>
              <a:t>When asked, if you are too busy or too full to listen, say so.</a:t>
            </a:r>
          </a:p>
          <a:p>
            <a:pPr marL="398463" lvl="1" indent="-284163" defTabSz="889000" eaLnBrk="0" hangingPunct="0">
              <a:lnSpc>
                <a:spcPct val="90000"/>
              </a:lnSpc>
              <a:spcBef>
                <a:spcPct val="35000"/>
              </a:spcBef>
              <a:buClr>
                <a:schemeClr val="tx1"/>
              </a:buClr>
              <a:buFontTx/>
              <a:buChar char="•"/>
            </a:pPr>
            <a:r>
              <a:rPr lang="en-US" sz="2000" dirty="0" smtClean="0"/>
              <a:t>Be </a:t>
            </a:r>
            <a:r>
              <a:rPr lang="en-US" sz="2000" dirty="0"/>
              <a:t>honest, admit when you have checked out or weren’t listening</a:t>
            </a:r>
          </a:p>
          <a:p>
            <a:pPr marL="398463" lvl="1" indent="-284163" defTabSz="889000" eaLnBrk="0" hangingPunct="0">
              <a:lnSpc>
                <a:spcPct val="90000"/>
              </a:lnSpc>
              <a:spcBef>
                <a:spcPct val="35000"/>
              </a:spcBef>
              <a:buClr>
                <a:schemeClr val="tx1"/>
              </a:buClr>
              <a:buFontTx/>
              <a:buChar char="•"/>
            </a:pPr>
            <a:r>
              <a:rPr lang="en-US" sz="2000" dirty="0"/>
              <a:t>Ask for more grounding in the discussion, especially when you don’t understand what is being said.</a:t>
            </a:r>
          </a:p>
          <a:p>
            <a:pPr marL="398463" lvl="1" indent="-284163" defTabSz="889000" eaLnBrk="0" hangingPunct="0">
              <a:lnSpc>
                <a:spcPct val="90000"/>
              </a:lnSpc>
              <a:spcBef>
                <a:spcPct val="35000"/>
              </a:spcBef>
              <a:buClr>
                <a:schemeClr val="tx1"/>
              </a:buClr>
              <a:buFontTx/>
              <a:buChar char="•"/>
            </a:pPr>
            <a:r>
              <a:rPr lang="en-US" sz="2000" dirty="0"/>
              <a:t>Say what you think is being said, to see if you are on track (or lost)</a:t>
            </a:r>
          </a:p>
          <a:p>
            <a:pPr marL="398463" lvl="1" indent="-284163" defTabSz="889000" eaLnBrk="0" hangingPunct="0">
              <a:lnSpc>
                <a:spcPct val="90000"/>
              </a:lnSpc>
              <a:spcBef>
                <a:spcPct val="35000"/>
              </a:spcBef>
              <a:buClr>
                <a:schemeClr val="tx1"/>
              </a:buClr>
              <a:buFontTx/>
              <a:buChar char="•"/>
            </a:pPr>
            <a:r>
              <a:rPr lang="en-US" sz="2000" dirty="0"/>
              <a:t>Don’t wait until after the meeting to find out what was going on in it,  ask in the meeting.</a:t>
            </a:r>
          </a:p>
          <a:p>
            <a:pPr marL="398463" lvl="1" indent="-284163" defTabSz="889000" eaLnBrk="0" hangingPunct="0">
              <a:lnSpc>
                <a:spcPct val="90000"/>
              </a:lnSpc>
              <a:spcBef>
                <a:spcPct val="35000"/>
              </a:spcBef>
              <a:buClr>
                <a:schemeClr val="tx1"/>
              </a:buClr>
              <a:buFontTx/>
              <a:buChar char="•"/>
            </a:pPr>
            <a:r>
              <a:rPr lang="en-US" sz="2000" dirty="0"/>
              <a:t>Let people know when you really need their full attention, and what you will need from them in the end.</a:t>
            </a:r>
          </a:p>
          <a:p>
            <a:pPr marL="398463" lvl="1" indent="-284163" defTabSz="889000" eaLnBrk="0" hangingPunct="0">
              <a:lnSpc>
                <a:spcPct val="90000"/>
              </a:lnSpc>
              <a:spcBef>
                <a:spcPct val="35000"/>
              </a:spcBef>
              <a:buClr>
                <a:schemeClr val="tx1"/>
              </a:buClr>
              <a:buFontTx/>
              <a:buChar char="•"/>
            </a:pPr>
            <a:r>
              <a:rPr lang="en-US" sz="2000" dirty="0"/>
              <a:t>Stop talking from time to time and give people a chance to talk to each other, then ask questions after that.</a:t>
            </a:r>
          </a:p>
          <a:p>
            <a:pPr marL="342900" indent="-342900" defTabSz="889000" eaLnBrk="0" hangingPunct="0">
              <a:lnSpc>
                <a:spcPct val="90000"/>
              </a:lnSpc>
              <a:spcBef>
                <a:spcPct val="50000"/>
              </a:spcBef>
              <a:buClr>
                <a:srgbClr val="DADDFE"/>
              </a:buClr>
              <a:buSzPct val="90000"/>
            </a:pPr>
            <a:r>
              <a:rPr lang="en-US" sz="2000" dirty="0"/>
              <a:t>What else?</a:t>
            </a:r>
          </a:p>
          <a:p>
            <a:pPr marL="398463" lvl="1" indent="-284163" defTabSz="889000" eaLnBrk="0" hangingPunct="0">
              <a:lnSpc>
                <a:spcPct val="90000"/>
              </a:lnSpc>
              <a:spcBef>
                <a:spcPct val="35000"/>
              </a:spcBef>
              <a:buClr>
                <a:schemeClr val="tx1"/>
              </a:buClr>
              <a:buFontTx/>
              <a:buChar char="•"/>
            </a:pPr>
            <a:endParaRPr lang="en-US" sz="2000" dirty="0"/>
          </a:p>
        </p:txBody>
      </p:sp>
      <p:sp>
        <p:nvSpPr>
          <p:cNvPr id="24580" name="AutoShape 6"/>
          <p:cNvSpPr>
            <a:spLocks noChangeArrowheads="1"/>
          </p:cNvSpPr>
          <p:nvPr/>
        </p:nvSpPr>
        <p:spPr bwMode="auto">
          <a:xfrm>
            <a:off x="6897688" y="-76200"/>
            <a:ext cx="2170112" cy="2274888"/>
          </a:xfrm>
          <a:prstGeom prst="irregularSeal1">
            <a:avLst/>
          </a:prstGeom>
          <a:solidFill>
            <a:schemeClr val="accent3">
              <a:lumMod val="60000"/>
              <a:lumOff val="4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sz="2000" dirty="0">
                <a:solidFill>
                  <a:srgbClr val="2B0A6C"/>
                </a:solidFill>
              </a:rPr>
              <a:t>TIPS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3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32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632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632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632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632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6325">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632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0D2"/>
        </a:solidFill>
        <a:effectLst/>
      </p:bgPr>
    </p:bg>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8806E185-B3AF-4A20-A9FD-43F2A07F9A2A}" type="slidenum">
              <a:rPr lang="en-US">
                <a:solidFill>
                  <a:srgbClr val="808080"/>
                </a:solidFill>
              </a:rPr>
              <a:pPr/>
              <a:t>9</a:t>
            </a:fld>
            <a:endParaRPr lang="en-US">
              <a:solidFill>
                <a:srgbClr val="808080"/>
              </a:solidFill>
            </a:endParaRPr>
          </a:p>
        </p:txBody>
      </p:sp>
      <p:sp>
        <p:nvSpPr>
          <p:cNvPr id="57347" name="Rectangle 3"/>
          <p:cNvSpPr>
            <a:spLocks noChangeArrowheads="1"/>
          </p:cNvSpPr>
          <p:nvPr/>
        </p:nvSpPr>
        <p:spPr bwMode="auto">
          <a:xfrm>
            <a:off x="1785938" y="742950"/>
            <a:ext cx="184150" cy="366713"/>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 name="Rectangle 3"/>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6C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What Do These Say?</a:t>
            </a:r>
            <a:endParaRPr lang="en-US" dirty="0" smtClean="0"/>
          </a:p>
        </p:txBody>
      </p:sp>
      <p:sp>
        <p:nvSpPr>
          <p:cNvPr id="5" name="AutoShape 2"/>
          <p:cNvSpPr>
            <a:spLocks noChangeArrowheads="1"/>
          </p:cNvSpPr>
          <p:nvPr/>
        </p:nvSpPr>
        <p:spPr bwMode="auto">
          <a:xfrm>
            <a:off x="914400" y="1905000"/>
            <a:ext cx="3200400" cy="3124200"/>
          </a:xfrm>
          <a:prstGeom prst="flowChartDecision">
            <a:avLst/>
          </a:prstGeom>
          <a:solidFill>
            <a:srgbClr val="B7CCF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4"/>
          <p:cNvSpPr txBox="1">
            <a:spLocks noChangeArrowheads="1"/>
          </p:cNvSpPr>
          <p:nvPr/>
        </p:nvSpPr>
        <p:spPr bwMode="auto">
          <a:xfrm>
            <a:off x="1371600" y="2667000"/>
            <a:ext cx="20574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auto" hangingPunct="1">
              <a:spcBef>
                <a:spcPts val="0"/>
              </a:spcBef>
              <a:spcAft>
                <a:spcPts val="0"/>
              </a:spcAft>
              <a:defRPr/>
            </a:pPr>
            <a:r>
              <a:rPr lang="en-US" sz="2000" dirty="0" smtClean="0">
                <a:latin typeface="+mn-lt"/>
              </a:rPr>
              <a:t>     </a:t>
            </a:r>
            <a:r>
              <a:rPr lang="en-US" sz="2400" dirty="0" smtClean="0">
                <a:solidFill>
                  <a:srgbClr val="2F2FBF"/>
                </a:solidFill>
                <a:latin typeface="+mn-lt"/>
              </a:rPr>
              <a:t>PARIS</a:t>
            </a:r>
          </a:p>
          <a:p>
            <a:pPr algn="ctr" eaLnBrk="1" fontAlgn="auto" hangingPunct="1">
              <a:spcBef>
                <a:spcPts val="0"/>
              </a:spcBef>
              <a:spcAft>
                <a:spcPts val="0"/>
              </a:spcAft>
              <a:defRPr/>
            </a:pPr>
            <a:r>
              <a:rPr lang="en-US" sz="2400" dirty="0" smtClean="0">
                <a:solidFill>
                  <a:srgbClr val="2F2FBF"/>
                </a:solidFill>
                <a:latin typeface="+mn-lt"/>
              </a:rPr>
              <a:t>    IN  THE</a:t>
            </a:r>
          </a:p>
          <a:p>
            <a:pPr algn="ctr" eaLnBrk="1" fontAlgn="auto" hangingPunct="1">
              <a:spcBef>
                <a:spcPts val="0"/>
              </a:spcBef>
              <a:spcAft>
                <a:spcPts val="0"/>
              </a:spcAft>
              <a:defRPr/>
            </a:pPr>
            <a:r>
              <a:rPr lang="en-US" sz="2400" dirty="0" smtClean="0">
                <a:solidFill>
                  <a:srgbClr val="2F2FBF"/>
                </a:solidFill>
                <a:latin typeface="+mn-lt"/>
              </a:rPr>
              <a:t>    THE SPRING</a:t>
            </a:r>
          </a:p>
          <a:p>
            <a:pPr algn="ctr" eaLnBrk="1" fontAlgn="auto" hangingPunct="1">
              <a:spcBef>
                <a:spcPts val="0"/>
              </a:spcBef>
              <a:spcAft>
                <a:spcPts val="0"/>
              </a:spcAft>
              <a:defRPr/>
            </a:pPr>
            <a:endParaRPr lang="en-US" sz="1000" dirty="0" smtClean="0">
              <a:solidFill>
                <a:srgbClr val="2F2FBF"/>
              </a:solidFill>
              <a:latin typeface="+mn-lt"/>
            </a:endParaRPr>
          </a:p>
          <a:p>
            <a:pPr algn="ctr" eaLnBrk="1" fontAlgn="auto" hangingPunct="1">
              <a:spcBef>
                <a:spcPts val="0"/>
              </a:spcBef>
              <a:spcAft>
                <a:spcPts val="0"/>
              </a:spcAft>
              <a:defRPr/>
            </a:pPr>
            <a:r>
              <a:rPr lang="en-US" sz="2400" dirty="0" smtClean="0">
                <a:solidFill>
                  <a:srgbClr val="2F2FBF"/>
                </a:solidFill>
                <a:latin typeface="+mn-lt"/>
              </a:rPr>
              <a:t>     XXX</a:t>
            </a:r>
          </a:p>
        </p:txBody>
      </p:sp>
      <p:sp>
        <p:nvSpPr>
          <p:cNvPr id="7" name="AutoShape 5"/>
          <p:cNvSpPr>
            <a:spLocks noChangeArrowheads="1"/>
          </p:cNvSpPr>
          <p:nvPr/>
        </p:nvSpPr>
        <p:spPr bwMode="auto">
          <a:xfrm>
            <a:off x="5257800" y="1981200"/>
            <a:ext cx="3124200" cy="3048000"/>
          </a:xfrm>
          <a:prstGeom prst="flowChartDecision">
            <a:avLst/>
          </a:prstGeom>
          <a:solidFill>
            <a:srgbClr val="B7CCF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2F2FBF"/>
                </a:solidFill>
              </a:rPr>
              <a:t>BIRD</a:t>
            </a:r>
          </a:p>
          <a:p>
            <a:pPr algn="ctr"/>
            <a:r>
              <a:rPr lang="en-US" sz="2400" b="1">
                <a:solidFill>
                  <a:srgbClr val="2F2FBF"/>
                </a:solidFill>
              </a:rPr>
              <a:t>IN  THE</a:t>
            </a:r>
          </a:p>
          <a:p>
            <a:pPr algn="ctr"/>
            <a:r>
              <a:rPr lang="en-US" sz="2400" b="1">
                <a:solidFill>
                  <a:srgbClr val="2F2FBF"/>
                </a:solidFill>
              </a:rPr>
              <a:t>THE HAND</a:t>
            </a:r>
          </a:p>
          <a:p>
            <a:pPr algn="ctr"/>
            <a:endParaRPr lang="en-US" sz="800" b="1">
              <a:solidFill>
                <a:srgbClr val="2F2FBF"/>
              </a:solidFill>
            </a:endParaRPr>
          </a:p>
          <a:p>
            <a:pPr algn="ctr"/>
            <a:r>
              <a:rPr lang="en-US" sz="2400" b="1">
                <a:solidFill>
                  <a:srgbClr val="2F2FBF"/>
                </a:solidFill>
              </a:rPr>
              <a:t>XX</a:t>
            </a:r>
          </a:p>
        </p:txBody>
      </p:sp>
      <p:sp>
        <p:nvSpPr>
          <p:cNvPr id="8" name="Text Box 6"/>
          <p:cNvSpPr txBox="1">
            <a:spLocks noChangeArrowheads="1"/>
          </p:cNvSpPr>
          <p:nvPr/>
        </p:nvSpPr>
        <p:spPr bwMode="auto">
          <a:xfrm>
            <a:off x="1387475" y="5410200"/>
            <a:ext cx="6750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dirty="0">
                <a:latin typeface="Arial" pitchFamily="34" charset="0"/>
              </a:rPr>
              <a:t>What we know already can prevent us from </a:t>
            </a:r>
          </a:p>
          <a:p>
            <a:pPr algn="ctr"/>
            <a:r>
              <a:rPr lang="en-US" sz="2400" b="1" dirty="0">
                <a:latin typeface="Arial" pitchFamily="34" charset="0"/>
              </a:rPr>
              <a:t>seeing what is actually there</a:t>
            </a:r>
          </a:p>
        </p:txBody>
      </p:sp>
    </p:spTree>
    <p:extLst>
      <p:ext uri="{BB962C8B-B14F-4D97-AF65-F5344CB8AC3E}">
        <p14:creationId xmlns:p14="http://schemas.microsoft.com/office/powerpoint/2010/main" val="443309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5494</TotalTime>
  <Words>2906</Words>
  <Application>Microsoft Office PowerPoint</Application>
  <PresentationFormat>On-screen Show (4:3)</PresentationFormat>
  <Paragraphs>408</Paragraphs>
  <Slides>45</Slides>
  <Notes>28</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45</vt:i4>
      </vt:variant>
    </vt:vector>
  </HeadingPairs>
  <TitlesOfParts>
    <vt:vector size="66" baseType="lpstr">
      <vt:lpstr>Calibri</vt:lpstr>
      <vt:lpstr>Arial</vt:lpstr>
      <vt:lpstr>Helvetica 45 Light</vt:lpstr>
      <vt:lpstr>Wingdings</vt:lpstr>
      <vt:lpstr>Arial Narrow</vt:lpstr>
      <vt:lpstr>Franklin Gothic Medium</vt:lpstr>
      <vt:lpstr>Arial Black</vt:lpstr>
      <vt:lpstr>Hoefler Text</vt:lpstr>
      <vt:lpstr>Lucida Grande</vt:lpstr>
      <vt:lpstr>Futura</vt:lpstr>
      <vt:lpstr>Times New Roman</vt:lpstr>
      <vt:lpstr>Courier New</vt:lpstr>
      <vt:lpstr>MS PGothic</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Why This, Why Now?</vt:lpstr>
      <vt:lpstr>What today is about</vt:lpstr>
      <vt:lpstr>PowerPoint Presentation</vt:lpstr>
      <vt:lpstr>What in the World are You Listening To? </vt:lpstr>
      <vt:lpstr>PowerPoint Presentation</vt:lpstr>
      <vt:lpstr>Two Ways We Can Listen</vt:lpstr>
      <vt:lpstr>PowerPoint Presentation</vt:lpstr>
      <vt:lpstr>PowerPoint Presentation</vt:lpstr>
      <vt:lpstr>Listening</vt:lpstr>
      <vt:lpstr>Being a Great Leader </vt:lpstr>
      <vt:lpstr>PowerPoint Presentation</vt:lpstr>
      <vt:lpstr>  The Knot, or Not?</vt:lpstr>
      <vt:lpstr>The Law of Integrity: A Heuristic</vt:lpstr>
      <vt:lpstr>  Integrity and Performance</vt:lpstr>
      <vt:lpstr>What is Integrity For A Person?</vt:lpstr>
      <vt:lpstr>What is Your Word?</vt:lpstr>
      <vt:lpstr>PowerPoint Presentation</vt:lpstr>
      <vt:lpstr>What is Meant by Honoring Your Word?</vt:lpstr>
      <vt:lpstr>Honoring Your Word Builds Trust</vt:lpstr>
      <vt:lpstr>Integrity Is The Pathway to Trust</vt:lpstr>
      <vt:lpstr>Being a Great Leader </vt:lpstr>
      <vt:lpstr>Authenticity</vt:lpstr>
      <vt:lpstr>Being Authentic</vt:lpstr>
      <vt:lpstr>PowerPoint Presentation</vt:lpstr>
      <vt:lpstr>Being Authentic about Inauthenticity</vt:lpstr>
      <vt:lpstr>Authenticity</vt:lpstr>
      <vt:lpstr>Being a Great Leader </vt:lpstr>
      <vt:lpstr>PowerPoint Presentation</vt:lpstr>
      <vt:lpstr> Committed To  Something  Bigger Than Oneself</vt:lpstr>
      <vt:lpstr>PowerPoint Presentation</vt:lpstr>
      <vt:lpstr>Are Great Leaders Extraordinary People?</vt:lpstr>
      <vt:lpstr>Valley Of The Shadow Of Death</vt:lpstr>
      <vt:lpstr>The Outcome of Great Leadership</vt:lpstr>
      <vt:lpstr>Being a Great Leader </vt:lpstr>
      <vt:lpstr>PowerPoint Presentation</vt:lpstr>
      <vt:lpstr>Playing the Violin in a Subway</vt:lpstr>
      <vt:lpstr>Playing the Violin in a Subway</vt:lpstr>
      <vt:lpstr>PowerPoint Presentation</vt:lpstr>
      <vt:lpstr>PowerPoint Presentation</vt:lpstr>
      <vt:lpstr>The Power of Context  </vt:lpstr>
      <vt:lpstr>The Power of Context </vt:lpstr>
      <vt:lpstr>Being a Great Leader</vt:lpstr>
      <vt:lpstr>Outcomes of the session</vt:lpstr>
      <vt:lpstr>Parts of this session is derived from the following materials: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 Becker</dc:creator>
  <cp:lastModifiedBy>Kathi Becker</cp:lastModifiedBy>
  <cp:revision>241</cp:revision>
  <cp:lastPrinted>2011-02-25T13:20:58Z</cp:lastPrinted>
  <dcterms:created xsi:type="dcterms:W3CDTF">2011-02-24T18:43:32Z</dcterms:created>
  <dcterms:modified xsi:type="dcterms:W3CDTF">2011-02-28T16:12:14Z</dcterms:modified>
</cp:coreProperties>
</file>